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</p:sldIdLst>
  <p:sldSz cy="5143500" cx="9144000"/>
  <p:notesSz cx="6858000" cy="9144000"/>
  <p:embeddedFontLst>
    <p:embeddedFont>
      <p:font typeface="Roboto"/>
      <p:regular r:id="rId107"/>
      <p:bold r:id="rId108"/>
      <p:italic r:id="rId109"/>
      <p:boldItalic r:id="rId110"/>
    </p:embeddedFont>
    <p:embeddedFont>
      <p:font typeface="Roboto Mono"/>
      <p:regular r:id="rId111"/>
      <p:bold r:id="rId112"/>
      <p:italic r:id="rId113"/>
      <p:boldItalic r:id="rId1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CEA3C10-9940-41B0-BF8D-5C8F6974F883}">
  <a:tblStyle styleId="{BCEA3C10-9940-41B0-BF8D-5C8F6974F883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font" Target="fonts/Roboto-regular.fntdata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font" Target="fonts/Roboto-italic.fntdata"/><Relationship Id="rId108" Type="http://schemas.openxmlformats.org/officeDocument/2006/relationships/font" Target="fonts/Roboto-bold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10" Type="http://schemas.openxmlformats.org/officeDocument/2006/relationships/font" Target="fonts/Roboto-boldItalic.fntdata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font" Target="fonts/RobotoMono-boldItalic.fntdata"/><Relationship Id="rId18" Type="http://schemas.openxmlformats.org/officeDocument/2006/relationships/slide" Target="slides/slide12.xml"/><Relationship Id="rId113" Type="http://schemas.openxmlformats.org/officeDocument/2006/relationships/font" Target="fonts/RobotoMono-italic.fntdata"/><Relationship Id="rId112" Type="http://schemas.openxmlformats.org/officeDocument/2006/relationships/font" Target="fonts/RobotoMono-bold.fntdata"/><Relationship Id="rId111" Type="http://schemas.openxmlformats.org/officeDocument/2006/relationships/font" Target="fonts/RobotoMono-regular.fntdata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919934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9199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b7038acd2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b7038acd2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3bb42db1e0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3bb42db1e0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b7038acd2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b7038acd2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b72cd79c1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b72cd79c1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b72cd79c11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b72cd79c1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b93dbf5868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b93dbf5868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b72cd79c1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b72cd79c1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b962d7c206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b962d7c206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b72cd79c11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b72cd79c1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b72cd79c11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b72cd79c11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b962d7c20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b962d7c20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b8c23204a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b8c23204a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c6f919934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c6f91993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b7038acd2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b7038acd2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b90951741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b90951741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b72cd79c1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b72cd79c1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b962d7c206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b962d7c206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b962d7c206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b962d7c206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b962d7c206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b962d7c206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b962d7c206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b962d7c206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b858363c2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b858363c2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c6f919934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c6f91993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b858363c2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b858363c2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b858363c2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b858363c2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b858363c2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b858363c2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b858363c2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b858363c2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b858363c2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b858363c2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b858363c2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b858363c2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b858363c2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b858363c2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b858363c2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b858363c2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b962d7c206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b962d7c206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b72cd79c1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b72cd79c1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b90951741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b90951741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b72cd79c1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b72cd79c1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b72cd79c1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b72cd79c1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b72cd79c1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b72cd79c1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b72cd79c11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b72cd79c11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b90951741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b90951741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b858363c2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b858363c2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b962d7c206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b962d7c206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b858363c2c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b858363c2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b858363c2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b858363c2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b858363c2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b858363c2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b90951741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b90951741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b858363c2c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b858363c2c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b858363c2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b858363c2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b858363c2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b858363c2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b8c23204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b8c23204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b8c23204a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b8c23204a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b8c23204a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b8c23204a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b962d7c206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b962d7c206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b962d7c206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b962d7c206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b962d7c206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3b962d7c206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b962d7c206_1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b962d7c206_1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b90951741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b90951741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b962d7c206_1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b962d7c206_1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b962d7c206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b962d7c206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b962d7c206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b962d7c206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b962d7c206_1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b962d7c206_1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b72cd79c1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b72cd79c1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b962d7c206_1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3b962d7c206_1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b962d7c206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b962d7c206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b962d7c206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b962d7c206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b962d7c206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3b962d7c206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b962d7c206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3b962d7c206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b962d7c206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b962d7c206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b962d7c206_1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b962d7c206_1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b962d7c206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3b962d7c206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b962d7c206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3b962d7c206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b962d7c206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3b962d7c206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b962d7c206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3b962d7c206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b962d7c206_1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3b962d7c206_1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b962d7c206_1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b962d7c206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b962d7c206_1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3b962d7c206_1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b962d7c206_1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3b962d7c206_1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3b962d7c206_1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3b962d7c206_1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b90951741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b90951741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3b962d7c206_1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3b962d7c206_1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b962d7c206_1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3b962d7c206_1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3bc975ba0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3bc975ba0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b962d7c206_1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3b962d7c206_1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b962d7c206_1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3b962d7c206_1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3b962d7c206_1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3b962d7c206_1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3b962d7c206_1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3b962d7c206_1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3b962d7c206_1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3b962d7c206_1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3b962d7c206_1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3b962d7c206_1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b962d7c206_1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3b962d7c206_1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b93dbf586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b93dbf586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3b962d7c206_1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3b962d7c206_1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3b962d7c206_1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3b962d7c206_1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3b962d7c206_1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3b962d7c206_1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3b962d7c206_1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3b962d7c206_1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3ba27321d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3ba27321d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3b962d7c206_1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3b962d7c206_1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3b962d7c206_1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3b962d7c206_1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3ba27321df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3ba27321df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3bcb44e28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3bcb44e28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3bb42db1e05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3bb42db1e05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Relationship Id="rId4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46.png"/><Relationship Id="rId5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Relationship Id="rId4" Type="http://schemas.openxmlformats.org/officeDocument/2006/relationships/image" Target="../media/image35.png"/><Relationship Id="rId5" Type="http://schemas.openxmlformats.org/officeDocument/2006/relationships/image" Target="../media/image5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9.png"/><Relationship Id="rId4" Type="http://schemas.openxmlformats.org/officeDocument/2006/relationships/image" Target="../media/image43.png"/><Relationship Id="rId5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2.png"/><Relationship Id="rId4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3.png"/><Relationship Id="rId4" Type="http://schemas.openxmlformats.org/officeDocument/2006/relationships/image" Target="../media/image5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4.png"/><Relationship Id="rId4" Type="http://schemas.openxmlformats.org/officeDocument/2006/relationships/image" Target="../media/image4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png"/><Relationship Id="rId4" Type="http://schemas.openxmlformats.org/officeDocument/2006/relationships/image" Target="../media/image65.png"/><Relationship Id="rId5" Type="http://schemas.openxmlformats.org/officeDocument/2006/relationships/image" Target="../media/image6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5.png"/><Relationship Id="rId4" Type="http://schemas.openxmlformats.org/officeDocument/2006/relationships/image" Target="../media/image60.png"/><Relationship Id="rId5" Type="http://schemas.openxmlformats.org/officeDocument/2006/relationships/image" Target="../media/image57.png"/><Relationship Id="rId6" Type="http://schemas.openxmlformats.org/officeDocument/2006/relationships/image" Target="../media/image6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9.png"/><Relationship Id="rId4" Type="http://schemas.openxmlformats.org/officeDocument/2006/relationships/image" Target="../media/image66.png"/><Relationship Id="rId5" Type="http://schemas.openxmlformats.org/officeDocument/2006/relationships/image" Target="../media/image62.png"/><Relationship Id="rId6" Type="http://schemas.openxmlformats.org/officeDocument/2006/relationships/image" Target="../media/image5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4.png"/><Relationship Id="rId4" Type="http://schemas.openxmlformats.org/officeDocument/2006/relationships/image" Target="../media/image68.png"/><Relationship Id="rId5" Type="http://schemas.openxmlformats.org/officeDocument/2006/relationships/image" Target="../media/image67.png"/><Relationship Id="rId6" Type="http://schemas.openxmlformats.org/officeDocument/2006/relationships/image" Target="../media/image6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3.png"/><Relationship Id="rId4" Type="http://schemas.openxmlformats.org/officeDocument/2006/relationships/image" Target="../media/image70.png"/><Relationship Id="rId5" Type="http://schemas.openxmlformats.org/officeDocument/2006/relationships/image" Target="../media/image7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2.png"/><Relationship Id="rId4" Type="http://schemas.openxmlformats.org/officeDocument/2006/relationships/image" Target="../media/image76.png"/><Relationship Id="rId5" Type="http://schemas.openxmlformats.org/officeDocument/2006/relationships/image" Target="../media/image92.png"/><Relationship Id="rId6" Type="http://schemas.openxmlformats.org/officeDocument/2006/relationships/image" Target="../media/image97.png"/><Relationship Id="rId7" Type="http://schemas.openxmlformats.org/officeDocument/2006/relationships/image" Target="../media/image7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8.png"/><Relationship Id="rId4" Type="http://schemas.openxmlformats.org/officeDocument/2006/relationships/image" Target="../media/image84.png"/><Relationship Id="rId5" Type="http://schemas.openxmlformats.org/officeDocument/2006/relationships/image" Target="../media/image79.png"/><Relationship Id="rId6" Type="http://schemas.openxmlformats.org/officeDocument/2006/relationships/image" Target="../media/image7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7.png"/><Relationship Id="rId4" Type="http://schemas.openxmlformats.org/officeDocument/2006/relationships/image" Target="../media/image75.png"/><Relationship Id="rId5" Type="http://schemas.openxmlformats.org/officeDocument/2006/relationships/image" Target="../media/image8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0.png"/><Relationship Id="rId4" Type="http://schemas.openxmlformats.org/officeDocument/2006/relationships/image" Target="../media/image8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1.png"/><Relationship Id="rId4" Type="http://schemas.openxmlformats.org/officeDocument/2006/relationships/image" Target="../media/image88.png"/><Relationship Id="rId5" Type="http://schemas.openxmlformats.org/officeDocument/2006/relationships/image" Target="../media/image86.png"/><Relationship Id="rId6" Type="http://schemas.openxmlformats.org/officeDocument/2006/relationships/image" Target="../media/image93.png"/><Relationship Id="rId7" Type="http://schemas.openxmlformats.org/officeDocument/2006/relationships/image" Target="../media/image9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0.png"/><Relationship Id="rId4" Type="http://schemas.openxmlformats.org/officeDocument/2006/relationships/image" Target="../media/image94.png"/><Relationship Id="rId5" Type="http://schemas.openxmlformats.org/officeDocument/2006/relationships/image" Target="../media/image96.png"/><Relationship Id="rId6" Type="http://schemas.openxmlformats.org/officeDocument/2006/relationships/image" Target="../media/image11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18.png"/><Relationship Id="rId4" Type="http://schemas.openxmlformats.org/officeDocument/2006/relationships/image" Target="../media/image125.png"/><Relationship Id="rId5" Type="http://schemas.openxmlformats.org/officeDocument/2006/relationships/image" Target="../media/image91.png"/><Relationship Id="rId6" Type="http://schemas.openxmlformats.org/officeDocument/2006/relationships/image" Target="../media/image102.png"/><Relationship Id="rId7" Type="http://schemas.openxmlformats.org/officeDocument/2006/relationships/image" Target="../media/image101.png"/><Relationship Id="rId8" Type="http://schemas.openxmlformats.org/officeDocument/2006/relationships/image" Target="../media/image12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3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5.png"/><Relationship Id="rId4" Type="http://schemas.openxmlformats.org/officeDocument/2006/relationships/image" Target="../media/image115.png"/><Relationship Id="rId5" Type="http://schemas.openxmlformats.org/officeDocument/2006/relationships/image" Target="../media/image127.png"/><Relationship Id="rId6" Type="http://schemas.openxmlformats.org/officeDocument/2006/relationships/image" Target="../media/image11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11.png"/><Relationship Id="rId4" Type="http://schemas.openxmlformats.org/officeDocument/2006/relationships/image" Target="../media/image11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7.png"/><Relationship Id="rId4" Type="http://schemas.openxmlformats.org/officeDocument/2006/relationships/image" Target="../media/image109.png"/><Relationship Id="rId5" Type="http://schemas.openxmlformats.org/officeDocument/2006/relationships/image" Target="../media/image10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6.png"/><Relationship Id="rId4" Type="http://schemas.openxmlformats.org/officeDocument/2006/relationships/image" Target="../media/image123.png"/><Relationship Id="rId5" Type="http://schemas.openxmlformats.org/officeDocument/2006/relationships/image" Target="../media/image122.png"/><Relationship Id="rId6" Type="http://schemas.openxmlformats.org/officeDocument/2006/relationships/image" Target="../media/image11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33.png"/><Relationship Id="rId4" Type="http://schemas.openxmlformats.org/officeDocument/2006/relationships/image" Target="../media/image11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12.png"/><Relationship Id="rId4" Type="http://schemas.openxmlformats.org/officeDocument/2006/relationships/image" Target="../media/image12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21.png"/><Relationship Id="rId4" Type="http://schemas.openxmlformats.org/officeDocument/2006/relationships/image" Target="../media/image140.png"/><Relationship Id="rId5" Type="http://schemas.openxmlformats.org/officeDocument/2006/relationships/image" Target="../media/image1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3.png"/><Relationship Id="rId5" Type="http://schemas.openxmlformats.org/officeDocument/2006/relationships/image" Target="../media/image1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2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46.png"/><Relationship Id="rId4" Type="http://schemas.openxmlformats.org/officeDocument/2006/relationships/image" Target="../media/image12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www.w3schools.com/python/python_lists_methods.asp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29.png"/><Relationship Id="rId4" Type="http://schemas.openxmlformats.org/officeDocument/2006/relationships/image" Target="../media/image13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34.png"/><Relationship Id="rId4" Type="http://schemas.openxmlformats.org/officeDocument/2006/relationships/image" Target="../media/image14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3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3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3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45.png"/><Relationship Id="rId4" Type="http://schemas.openxmlformats.org/officeDocument/2006/relationships/image" Target="../media/image13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20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39.png"/><Relationship Id="rId4" Type="http://schemas.openxmlformats.org/officeDocument/2006/relationships/image" Target="../media/image10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4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41.png"/><Relationship Id="rId4" Type="http://schemas.openxmlformats.org/officeDocument/2006/relationships/image" Target="../media/image147.png"/><Relationship Id="rId5" Type="http://schemas.openxmlformats.org/officeDocument/2006/relationships/image" Target="../media/image16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50.png"/><Relationship Id="rId4" Type="http://schemas.openxmlformats.org/officeDocument/2006/relationships/image" Target="../media/image149.png"/><Relationship Id="rId5" Type="http://schemas.openxmlformats.org/officeDocument/2006/relationships/image" Target="../media/image144.png"/><Relationship Id="rId6" Type="http://schemas.openxmlformats.org/officeDocument/2006/relationships/image" Target="../media/image148.png"/><Relationship Id="rId7" Type="http://schemas.openxmlformats.org/officeDocument/2006/relationships/image" Target="../media/image15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www.w3schools.com/python/python_sets_join.asp" TargetMode="External"/><Relationship Id="rId4" Type="http://schemas.openxmlformats.org/officeDocument/2006/relationships/hyperlink" Target="https://www.w3schools.com/python/python_frozenset.asp" TargetMode="External"/><Relationship Id="rId5" Type="http://schemas.openxmlformats.org/officeDocument/2006/relationships/hyperlink" Target="https://www.w3schools.com/python/python_sets_methods.asp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5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6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52.png"/><Relationship Id="rId4" Type="http://schemas.openxmlformats.org/officeDocument/2006/relationships/image" Target="../media/image171.png"/><Relationship Id="rId9" Type="http://schemas.openxmlformats.org/officeDocument/2006/relationships/image" Target="../media/image170.png"/><Relationship Id="rId5" Type="http://schemas.openxmlformats.org/officeDocument/2006/relationships/image" Target="../media/image166.png"/><Relationship Id="rId6" Type="http://schemas.openxmlformats.org/officeDocument/2006/relationships/image" Target="../media/image173.png"/><Relationship Id="rId7" Type="http://schemas.openxmlformats.org/officeDocument/2006/relationships/image" Target="../media/image159.png"/><Relationship Id="rId8" Type="http://schemas.openxmlformats.org/officeDocument/2006/relationships/image" Target="../media/image15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57.png"/><Relationship Id="rId4" Type="http://schemas.openxmlformats.org/officeDocument/2006/relationships/image" Target="../media/image153.png"/><Relationship Id="rId5" Type="http://schemas.openxmlformats.org/officeDocument/2006/relationships/image" Target="../media/image158.png"/><Relationship Id="rId6" Type="http://schemas.openxmlformats.org/officeDocument/2006/relationships/image" Target="../media/image151.png"/><Relationship Id="rId7" Type="http://schemas.openxmlformats.org/officeDocument/2006/relationships/image" Target="../media/image16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74.png"/><Relationship Id="rId4" Type="http://schemas.openxmlformats.org/officeDocument/2006/relationships/image" Target="../media/image16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8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69.png"/><Relationship Id="rId4" Type="http://schemas.openxmlformats.org/officeDocument/2006/relationships/image" Target="../media/image165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76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67.png"/><Relationship Id="rId4" Type="http://schemas.openxmlformats.org/officeDocument/2006/relationships/image" Target="../media/image164.png"/><Relationship Id="rId5" Type="http://schemas.openxmlformats.org/officeDocument/2006/relationships/image" Target="../media/image172.png"/><Relationship Id="rId6" Type="http://schemas.openxmlformats.org/officeDocument/2006/relationships/image" Target="../media/image178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80.png"/><Relationship Id="rId4" Type="http://schemas.openxmlformats.org/officeDocument/2006/relationships/image" Target="../media/image168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83.png"/><Relationship Id="rId4" Type="http://schemas.openxmlformats.org/officeDocument/2006/relationships/image" Target="../media/image175.png"/><Relationship Id="rId5" Type="http://schemas.openxmlformats.org/officeDocument/2006/relationships/image" Target="../media/image181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77.png"/><Relationship Id="rId4" Type="http://schemas.openxmlformats.org/officeDocument/2006/relationships/image" Target="../media/image182.png"/><Relationship Id="rId5" Type="http://schemas.openxmlformats.org/officeDocument/2006/relationships/image" Target="../media/image184.gif"/><Relationship Id="rId6" Type="http://schemas.openxmlformats.org/officeDocument/2006/relationships/image" Target="../media/image209.gif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8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87.png"/><Relationship Id="rId4" Type="http://schemas.openxmlformats.org/officeDocument/2006/relationships/image" Target="../media/image191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86.png"/><Relationship Id="rId4" Type="http://schemas.openxmlformats.org/officeDocument/2006/relationships/image" Target="../media/image190.png"/><Relationship Id="rId5" Type="http://schemas.openxmlformats.org/officeDocument/2006/relationships/image" Target="../media/image189.png"/><Relationship Id="rId6" Type="http://schemas.openxmlformats.org/officeDocument/2006/relationships/image" Target="../media/image179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92.png"/><Relationship Id="rId4" Type="http://schemas.openxmlformats.org/officeDocument/2006/relationships/image" Target="../media/image210.png"/><Relationship Id="rId5" Type="http://schemas.openxmlformats.org/officeDocument/2006/relationships/image" Target="../media/image198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95.png"/><Relationship Id="rId4" Type="http://schemas.openxmlformats.org/officeDocument/2006/relationships/image" Target="../media/image193.png"/><Relationship Id="rId5" Type="http://schemas.openxmlformats.org/officeDocument/2006/relationships/image" Target="../media/image184.gif"/><Relationship Id="rId6" Type="http://schemas.openxmlformats.org/officeDocument/2006/relationships/image" Target="../media/image209.gif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96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97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94.png"/><Relationship Id="rId4" Type="http://schemas.openxmlformats.org/officeDocument/2006/relationships/image" Target="../media/image205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201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hyperlink" Target="https://github.com/pyenv-win/pyenv-win" TargetMode="Externa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203.png"/><Relationship Id="rId4" Type="http://schemas.openxmlformats.org/officeDocument/2006/relationships/image" Target="../media/image200.png"/><Relationship Id="rId10" Type="http://schemas.openxmlformats.org/officeDocument/2006/relationships/image" Target="../media/image206.png"/><Relationship Id="rId9" Type="http://schemas.openxmlformats.org/officeDocument/2006/relationships/image" Target="../media/image207.png"/><Relationship Id="rId5" Type="http://schemas.openxmlformats.org/officeDocument/2006/relationships/image" Target="../media/image199.png"/><Relationship Id="rId6" Type="http://schemas.openxmlformats.org/officeDocument/2006/relationships/image" Target="../media/image208.png"/><Relationship Id="rId7" Type="http://schemas.openxmlformats.org/officeDocument/2006/relationships/image" Target="../media/image202.png"/><Relationship Id="rId8" Type="http://schemas.openxmlformats.org/officeDocument/2006/relationships/image" Target="../media/image20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Strings, Print, Input, &amp; Comments</a:t>
            </a:r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88" y="2634450"/>
            <a:ext cx="9034925" cy="9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/>
          <p:nvPr/>
        </p:nvSpPr>
        <p:spPr>
          <a:xfrm>
            <a:off x="1332750" y="3900950"/>
            <a:ext cx="6478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Strings are valid with both single and double quotes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We can start a new line with the escape character ‘\’ + ‘n’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12"/>
          <p:cNvSpPr txBox="1"/>
          <p:nvPr>
            <p:ph type="title"/>
          </p:nvPr>
        </p:nvSpPr>
        <p:spPr>
          <a:xfrm>
            <a:off x="1458450" y="3548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Pause Here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(We build a REPL app with SOLID principles)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Code-along suggested; too much for slides</a:t>
            </a:r>
            <a:endParaRPr sz="3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 &amp; len()</a:t>
            </a:r>
            <a:endParaRPr/>
          </a:p>
        </p:txBody>
      </p:sp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372" y="2361250"/>
            <a:ext cx="7105250" cy="115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825" y="3964350"/>
            <a:ext cx="5312475" cy="94528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/>
        </p:nvSpPr>
        <p:spPr>
          <a:xfrm>
            <a:off x="3010375" y="3512100"/>
            <a:ext cx="3725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Python is case-sensitive: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2676513" y="1769525"/>
            <a:ext cx="392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Variables are dynamically typed: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on variables &amp; Case Conventions</a:t>
            </a:r>
            <a:endParaRPr/>
          </a:p>
        </p:txBody>
      </p:sp>
      <p:sp>
        <p:nvSpPr>
          <p:cNvPr id="156" name="Google Shape;156;p2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Must start with a letter or underscore character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Only alphanumeric symbols and underscores are valid: (A-z, 0-9, and _ )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Camel Case (rarely used convention in Python):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myVariable = ‘John’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Pascal Case (used for Python class names):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MyVariable = ‘John’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Snake Case (most common in Python; used for almost everything not a class):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</a:t>
            </a:r>
            <a:r>
              <a:rPr lang="en" sz="1600"/>
              <a:t>m</a:t>
            </a:r>
            <a:r>
              <a:rPr lang="en" sz="1600"/>
              <a:t>y_variable_name = ‘John’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Kebab Case (never or rarely used in </a:t>
            </a:r>
            <a:r>
              <a:rPr lang="en" sz="1600"/>
              <a:t>python)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My-variable-name = ‘John’</a:t>
            </a:r>
            <a:endParaRPr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 Continued</a:t>
            </a:r>
            <a:endParaRPr/>
          </a:p>
        </p:txBody>
      </p:sp>
      <p:sp>
        <p:nvSpPr>
          <p:cNvPr id="162" name="Google Shape;162;p25"/>
          <p:cNvSpPr txBox="1"/>
          <p:nvPr>
            <p:ph idx="1" type="body"/>
          </p:nvPr>
        </p:nvSpPr>
        <p:spPr>
          <a:xfrm>
            <a:off x="5757325" y="1919075"/>
            <a:ext cx="29367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can assign multiple </a:t>
            </a:r>
            <a:r>
              <a:rPr lang="en"/>
              <a:t>variables</a:t>
            </a:r>
            <a:r>
              <a:rPr lang="en"/>
              <a:t> at once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can also assign them the same value</a:t>
            </a:r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925" y="2093675"/>
            <a:ext cx="4642225" cy="33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5150" y="2811525"/>
            <a:ext cx="3971550" cy="52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170" name="Google Shape;170;p26"/>
          <p:cNvSpPr txBox="1"/>
          <p:nvPr>
            <p:ph idx="1" type="body"/>
          </p:nvPr>
        </p:nvSpPr>
        <p:spPr>
          <a:xfrm>
            <a:off x="471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Ask a user for their info and print it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Tip: Use the title() method to format names:</a:t>
            </a:r>
            <a:endParaRPr sz="1400"/>
          </a:p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4722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Details:					~10 min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Ask the user for their full name, birthday, &amp; email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Store the data in variables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Print the information back to the console, on a new line for each item</a:t>
            </a:r>
            <a:endParaRPr sz="1400"/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800" y="3676850"/>
            <a:ext cx="2400436" cy="4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 &amp; Variable Scope</a:t>
            </a:r>
            <a:endParaRPr/>
          </a:p>
        </p:txBody>
      </p:sp>
      <p:sp>
        <p:nvSpPr>
          <p:cNvPr id="178" name="Google Shape;178;p27"/>
          <p:cNvSpPr txBox="1"/>
          <p:nvPr>
            <p:ph idx="1" type="body"/>
          </p:nvPr>
        </p:nvSpPr>
        <p:spPr>
          <a:xfrm>
            <a:off x="87750" y="1856375"/>
            <a:ext cx="8968500" cy="8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Functions are defined with the ‘def’ keyword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Variables outside of functions have Global scope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Variables inside functions have Local scope, unless the global keyword is used</a:t>
            </a:r>
            <a:endParaRPr/>
          </a:p>
        </p:txBody>
      </p:sp>
      <p:pic>
        <p:nvPicPr>
          <p:cNvPr id="179" name="Google Shape;1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450" y="3121900"/>
            <a:ext cx="6538751" cy="183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7151" y="3121888"/>
            <a:ext cx="1466850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Built-In Scope &amp; Enclosing (nonlocal) Scope</a:t>
            </a:r>
            <a:endParaRPr/>
          </a:p>
        </p:txBody>
      </p:sp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238100" y="2013025"/>
            <a:ext cx="4266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Built-In Scope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OOB methods/keywords provided by Python: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len()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print()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str()</a:t>
            </a:r>
            <a:endParaRPr/>
          </a:p>
        </p:txBody>
      </p:sp>
      <p:sp>
        <p:nvSpPr>
          <p:cNvPr id="187" name="Google Shape;187;p28"/>
          <p:cNvSpPr txBox="1"/>
          <p:nvPr>
            <p:ph idx="1" type="body"/>
          </p:nvPr>
        </p:nvSpPr>
        <p:spPr>
          <a:xfrm>
            <a:off x="4572000" y="2013025"/>
            <a:ext cx="2519700" cy="27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Enclosing Scope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Inner functions have access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Can’t override unless we use nonlocal keyword</a:t>
            </a:r>
            <a:endParaRPr/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8650" y="2229475"/>
            <a:ext cx="1588575" cy="259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</a:t>
            </a:r>
            <a:r>
              <a:rPr lang="en"/>
              <a:t> take in and return data</a:t>
            </a:r>
            <a:endParaRPr/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275" y="2032199"/>
            <a:ext cx="5705375" cy="238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Placeholder Functions</a:t>
            </a:r>
            <a:endParaRPr/>
          </a:p>
        </p:txBody>
      </p:sp>
      <p:sp>
        <p:nvSpPr>
          <p:cNvPr id="200" name="Google Shape;200;p30"/>
          <p:cNvSpPr txBox="1"/>
          <p:nvPr>
            <p:ph idx="1" type="body"/>
          </p:nvPr>
        </p:nvSpPr>
        <p:spPr>
          <a:xfrm>
            <a:off x="471900" y="1919075"/>
            <a:ext cx="3128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Functions can’t be empty, but we can create placeholder functions using the ‘pass’ keyword!</a:t>
            </a:r>
            <a:endParaRPr/>
          </a:p>
        </p:txBody>
      </p:sp>
      <p:pic>
        <p:nvPicPr>
          <p:cNvPr id="201" name="Google Shape;2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709725"/>
            <a:ext cx="2758175" cy="8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207" name="Google Shape;207;p31"/>
          <p:cNvSpPr txBox="1"/>
          <p:nvPr>
            <p:ph idx="1" type="body"/>
          </p:nvPr>
        </p:nvSpPr>
        <p:spPr>
          <a:xfrm>
            <a:off x="471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Refactor previous challenge</a:t>
            </a:r>
            <a:endParaRPr sz="1400"/>
          </a:p>
        </p:txBody>
      </p:sp>
      <p:sp>
        <p:nvSpPr>
          <p:cNvPr id="208" name="Google Shape;208;p31"/>
          <p:cNvSpPr txBox="1"/>
          <p:nvPr>
            <p:ph idx="1" type="body"/>
          </p:nvPr>
        </p:nvSpPr>
        <p:spPr>
          <a:xfrm>
            <a:off x="4722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Details:					~10 min</a:t>
            </a:r>
            <a:endParaRPr b="1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In a function: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Ask the user for their full name, birthday, &amp; email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Store the data in variables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Print the information back to the console, on a new line for each item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240400" y="0"/>
            <a:ext cx="40452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Required Software</a:t>
            </a:r>
            <a:endParaRPr/>
          </a:p>
        </p:txBody>
      </p:sp>
      <p:sp>
        <p:nvSpPr>
          <p:cNvPr id="73" name="Google Shape;73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Python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PyCharm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VSCode</a:t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74" y="1638825"/>
            <a:ext cx="2198050" cy="186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6775" y="2123375"/>
            <a:ext cx="3042500" cy="61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8260" y="3090773"/>
            <a:ext cx="2983575" cy="158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on naming conventions…</a:t>
            </a:r>
            <a:endParaRPr/>
          </a:p>
        </p:txBody>
      </p:sp>
      <p:graphicFrame>
        <p:nvGraphicFramePr>
          <p:cNvPr id="214" name="Google Shape;214;p32"/>
          <p:cNvGraphicFramePr/>
          <p:nvPr/>
        </p:nvGraphicFramePr>
        <p:xfrm>
          <a:off x="819150" y="180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{BCEA3C10-9940-41B0-BF8D-5C8F6974F883}</a:tableStyleId>
              </a:tblPr>
              <a:tblGrid>
                <a:gridCol w="2244475"/>
                <a:gridCol w="2799550"/>
                <a:gridCol w="2461675"/>
              </a:tblGrid>
              <a:tr h="282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Item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Convention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Example</a:t>
                      </a:r>
                      <a:endParaRPr b="1" sz="1300"/>
                    </a:p>
                  </a:txBody>
                  <a:tcPr marT="91425" marB="91425" marR="91425" marL="91425"/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Variable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snake_case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user_name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Function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snake_case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get_user()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Constant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UPPER_SNAKE_CASE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MAX_SIZE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Class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PascalCase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UserService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Method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snake_case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save()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Attribute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snake_case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created_at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Protected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_snake_case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_cache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P</a:t>
                      </a:r>
                      <a:r>
                        <a:rPr lang="en" sz="1300"/>
                        <a:t>rivate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__snake_case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__state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Module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snake_case.py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email_utils.py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Package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snake_case/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data_access/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idx="2" type="body"/>
          </p:nvPr>
        </p:nvSpPr>
        <p:spPr>
          <a:xfrm>
            <a:off x="4939500" y="38225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Data Types</a:t>
            </a:r>
            <a:endParaRPr sz="3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s</a:t>
            </a:r>
            <a:r>
              <a:rPr lang="en" sz="1600"/>
              <a:t>tr = string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i</a:t>
            </a:r>
            <a:r>
              <a:rPr lang="en" sz="1600"/>
              <a:t>nt = integer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f</a:t>
            </a:r>
            <a:r>
              <a:rPr lang="en" sz="1600"/>
              <a:t>loat = decimals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b</a:t>
            </a:r>
            <a:r>
              <a:rPr lang="en" sz="1600"/>
              <a:t>ool = boolean true/false 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None = NoneType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(These are examples of </a:t>
            </a:r>
            <a:r>
              <a:rPr lang="en" sz="1600">
                <a:solidFill>
                  <a:schemeClr val="accent6"/>
                </a:solidFill>
              </a:rPr>
              <a:t>Primitive </a:t>
            </a:r>
            <a:r>
              <a:rPr lang="en" sz="1600"/>
              <a:t>data types, there are many more)</a:t>
            </a:r>
            <a:endParaRPr sz="1600"/>
          </a:p>
        </p:txBody>
      </p:sp>
      <p:pic>
        <p:nvPicPr>
          <p:cNvPr id="220" name="Google Shape;2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6026" y="4241475"/>
            <a:ext cx="12096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675" y="308138"/>
            <a:ext cx="1957396" cy="452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>
            <a:off x="183425" y="5004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Each Type</a:t>
            </a:r>
            <a:endParaRPr/>
          </a:p>
        </p:txBody>
      </p:sp>
      <p:pic>
        <p:nvPicPr>
          <p:cNvPr id="227" name="Google Shape;22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5800" y="194425"/>
            <a:ext cx="5059074" cy="475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813" y="3351400"/>
            <a:ext cx="2270925" cy="123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4"/>
          <p:cNvSpPr txBox="1"/>
          <p:nvPr/>
        </p:nvSpPr>
        <p:spPr>
          <a:xfrm>
            <a:off x="332825" y="2169975"/>
            <a:ext cx="30789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You can also use constructor 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functions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to define the type explicitly: 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Hinting</a:t>
            </a:r>
            <a:endParaRPr/>
          </a:p>
        </p:txBody>
      </p:sp>
      <p:sp>
        <p:nvSpPr>
          <p:cNvPr id="235" name="Google Shape;235;p35"/>
          <p:cNvSpPr txBox="1"/>
          <p:nvPr>
            <p:ph idx="1" type="body"/>
          </p:nvPr>
        </p:nvSpPr>
        <p:spPr>
          <a:xfrm>
            <a:off x="636525" y="2465238"/>
            <a:ext cx="4264800" cy="14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Type hinting does NOT enforce the type at runtime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It’s for: linters (mypy, pyright), IDEs, readability</a:t>
            </a:r>
            <a:endParaRPr/>
          </a:p>
        </p:txBody>
      </p:sp>
      <p:pic>
        <p:nvPicPr>
          <p:cNvPr id="236" name="Google Shape;2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0563" y="1842313"/>
            <a:ext cx="173355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2425" y="2940850"/>
            <a:ext cx="240982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1875" y="3572650"/>
            <a:ext cx="1990950" cy="4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31050" y="4167150"/>
            <a:ext cx="17526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Conversion - Casting</a:t>
            </a:r>
            <a:endParaRPr/>
          </a:p>
        </p:txBody>
      </p:sp>
      <p:sp>
        <p:nvSpPr>
          <p:cNvPr id="245" name="Google Shape;245;p36"/>
          <p:cNvSpPr txBox="1"/>
          <p:nvPr>
            <p:ph idx="1" type="body"/>
          </p:nvPr>
        </p:nvSpPr>
        <p:spPr>
          <a:xfrm>
            <a:off x="471900" y="2445900"/>
            <a:ext cx="3554400" cy="19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If you convert a float to an int, data loss can occur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You cannot convert complex numbers into another datatype</a:t>
            </a:r>
            <a:endParaRPr/>
          </a:p>
        </p:txBody>
      </p:sp>
      <p:pic>
        <p:nvPicPr>
          <p:cNvPr id="246" name="Google Shape;24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9275" y="1905000"/>
            <a:ext cx="4200525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8538" y="3829900"/>
            <a:ext cx="3762000" cy="63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Flow</a:t>
            </a:r>
            <a:endParaRPr/>
          </a:p>
        </p:txBody>
      </p:sp>
      <p:pic>
        <p:nvPicPr>
          <p:cNvPr id="253" name="Google Shape;25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6500" y="2170975"/>
            <a:ext cx="2214075" cy="8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6800" y="1845875"/>
            <a:ext cx="2481350" cy="175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5305" y="3940275"/>
            <a:ext cx="4299119" cy="7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</a:t>
            </a:r>
            <a:endParaRPr/>
          </a:p>
        </p:txBody>
      </p:sp>
      <p:sp>
        <p:nvSpPr>
          <p:cNvPr id="261" name="Google Shape;261;p38"/>
          <p:cNvSpPr txBox="1"/>
          <p:nvPr>
            <p:ph idx="1" type="body"/>
          </p:nvPr>
        </p:nvSpPr>
        <p:spPr>
          <a:xfrm>
            <a:off x="471900" y="1919075"/>
            <a:ext cx="33843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‘_’ will always match, so place it at the end!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can match multiple conditions at once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can </a:t>
            </a:r>
            <a:r>
              <a:rPr lang="en"/>
              <a:t>optionally include an if condition as an extra condition check</a:t>
            </a:r>
            <a:endParaRPr/>
          </a:p>
        </p:txBody>
      </p:sp>
      <p:pic>
        <p:nvPicPr>
          <p:cNvPr id="262" name="Google Shape;26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275" y="1883562"/>
            <a:ext cx="2688375" cy="1376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149" y="3283025"/>
            <a:ext cx="2688375" cy="168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Loops</a:t>
            </a:r>
            <a:endParaRPr/>
          </a:p>
        </p:txBody>
      </p:sp>
      <p:pic>
        <p:nvPicPr>
          <p:cNvPr id="269" name="Google Shape;26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2290050"/>
            <a:ext cx="1619250" cy="20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5825" y="2356725"/>
            <a:ext cx="1628775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8450" y="2413887"/>
            <a:ext cx="3696100" cy="168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9"/>
          <p:cNvSpPr txBox="1"/>
          <p:nvPr/>
        </p:nvSpPr>
        <p:spPr>
          <a:xfrm>
            <a:off x="2283875" y="1788900"/>
            <a:ext cx="479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What is the output of the following: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Loops</a:t>
            </a:r>
            <a:endParaRPr/>
          </a:p>
        </p:txBody>
      </p:sp>
      <p:sp>
        <p:nvSpPr>
          <p:cNvPr id="278" name="Google Shape;278;p40"/>
          <p:cNvSpPr txBox="1"/>
          <p:nvPr>
            <p:ph idx="1" type="body"/>
          </p:nvPr>
        </p:nvSpPr>
        <p:spPr>
          <a:xfrm>
            <a:off x="471900" y="1919075"/>
            <a:ext cx="38226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can use for loops to iterate over lists, tuples, dictionaries, sets, or strings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 loops may be nested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Break/Continue is available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can use range() to iterate a certain number of times, or by a sequence</a:t>
            </a:r>
            <a:endParaRPr/>
          </a:p>
        </p:txBody>
      </p:sp>
      <p:pic>
        <p:nvPicPr>
          <p:cNvPr id="279" name="Google Shape;27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6925" y="1896184"/>
            <a:ext cx="3103800" cy="1351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4425" y="3466400"/>
            <a:ext cx="1428800" cy="49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7763" y="4109375"/>
            <a:ext cx="1902137" cy="4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Boolean Behavior &amp; If Statements</a:t>
            </a:r>
            <a:endParaRPr/>
          </a:p>
        </p:txBody>
      </p:sp>
      <p:pic>
        <p:nvPicPr>
          <p:cNvPr id="287" name="Google Shape;28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513" y="2071700"/>
            <a:ext cx="3400000" cy="18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8063" y="4194325"/>
            <a:ext cx="1666875" cy="5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1"/>
          <p:cNvSpPr txBox="1"/>
          <p:nvPr/>
        </p:nvSpPr>
        <p:spPr>
          <a:xfrm>
            <a:off x="4572000" y="2414600"/>
            <a:ext cx="4429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Logical evaluations will return a boolean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If statements use evaluations to route logic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The bool() constructor will make an 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evaluation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of whatever is passed to it (The example returns ‘true’ for both)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460950" y="4502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VSCode Settings/Plugins</a:t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359000" y="1688625"/>
            <a:ext cx="4100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Python + Pylance - language support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Jupyter - visualization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Black Formatter - follow consistent standard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Isort - organize imports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flake8/pylint/ruff - linting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Python test explorer - unit test support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Live Share - collaborative editing</a:t>
            </a:r>
            <a:endParaRPr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1000" y="1801500"/>
            <a:ext cx="3343275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1000" y="3829450"/>
            <a:ext cx="3343275" cy="1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Boolean Falsy Values</a:t>
            </a:r>
            <a:endParaRPr/>
          </a:p>
        </p:txBody>
      </p:sp>
      <p:sp>
        <p:nvSpPr>
          <p:cNvPr id="295" name="Google Shape;295;p4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print(bool(False))   # bool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print(bool(None))    # NoneType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print(bool(0))       # int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print(bool(""))      # str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print(bool(()))      # tuple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print(bool([]))      # list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print(bool({}))      # dict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Arithmetic Operators</a:t>
            </a:r>
            <a:endParaRPr/>
          </a:p>
        </p:txBody>
      </p:sp>
      <p:pic>
        <p:nvPicPr>
          <p:cNvPr id="301" name="Google Shape;30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150" y="1773125"/>
            <a:ext cx="5829300" cy="32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3"/>
          <p:cNvSpPr txBox="1"/>
          <p:nvPr/>
        </p:nvSpPr>
        <p:spPr>
          <a:xfrm>
            <a:off x="6657975" y="3018163"/>
            <a:ext cx="2200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/ = returns float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// = returns integer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 Operators</a:t>
            </a:r>
            <a:endParaRPr/>
          </a:p>
        </p:txBody>
      </p:sp>
      <p:pic>
        <p:nvPicPr>
          <p:cNvPr id="308" name="Google Shape;30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75" y="1897350"/>
            <a:ext cx="4186100" cy="281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4425" y="2302161"/>
            <a:ext cx="4639626" cy="1732424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4"/>
          <p:cNvSpPr txBox="1"/>
          <p:nvPr/>
        </p:nvSpPr>
        <p:spPr>
          <a:xfrm flipH="1">
            <a:off x="4572000" y="4034575"/>
            <a:ext cx="43575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“:=” = python 3 walrus operator. It can accept an evaluation!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Operator</a:t>
            </a:r>
            <a:endParaRPr/>
          </a:p>
        </p:txBody>
      </p:sp>
      <p:pic>
        <p:nvPicPr>
          <p:cNvPr id="316" name="Google Shape;31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1987425"/>
            <a:ext cx="5810250" cy="28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8875" y="2019300"/>
            <a:ext cx="1962150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5"/>
          <p:cNvSpPr txBox="1"/>
          <p:nvPr/>
        </p:nvSpPr>
        <p:spPr>
          <a:xfrm>
            <a:off x="6572250" y="3557600"/>
            <a:ext cx="240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We may chain them!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Logical Operators</a:t>
            </a:r>
            <a:endParaRPr/>
          </a:p>
        </p:txBody>
      </p:sp>
      <p:pic>
        <p:nvPicPr>
          <p:cNvPr id="324" name="Google Shape;32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013" y="2173175"/>
            <a:ext cx="6657975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Identity Operators</a:t>
            </a:r>
            <a:endParaRPr/>
          </a:p>
        </p:txBody>
      </p:sp>
      <p:pic>
        <p:nvPicPr>
          <p:cNvPr id="330" name="Google Shape;33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000" y="1873125"/>
            <a:ext cx="5857875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5675" y="3782875"/>
            <a:ext cx="1098892" cy="90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6813" y="3965500"/>
            <a:ext cx="561975" cy="5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Membership Operators</a:t>
            </a:r>
            <a:endParaRPr/>
          </a:p>
        </p:txBody>
      </p:sp>
      <p:pic>
        <p:nvPicPr>
          <p:cNvPr id="338" name="Google Shape;33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438" y="1723113"/>
            <a:ext cx="5915025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4950" y="3607900"/>
            <a:ext cx="3067050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4475" y="4396075"/>
            <a:ext cx="30480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9250" y="3701938"/>
            <a:ext cx="1847850" cy="11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Operator Precedence</a:t>
            </a:r>
            <a:endParaRPr/>
          </a:p>
        </p:txBody>
      </p:sp>
      <p:sp>
        <p:nvSpPr>
          <p:cNvPr id="347" name="Google Shape;347;p49"/>
          <p:cNvSpPr txBox="1"/>
          <p:nvPr>
            <p:ph idx="1" type="body"/>
          </p:nvPr>
        </p:nvSpPr>
        <p:spPr>
          <a:xfrm>
            <a:off x="1357525" y="3004588"/>
            <a:ext cx="34572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Remember PEMDAS?</a:t>
            </a:r>
            <a:endParaRPr/>
          </a:p>
        </p:txBody>
      </p:sp>
      <p:pic>
        <p:nvPicPr>
          <p:cNvPr id="348" name="Google Shape;34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5175" y="1830875"/>
            <a:ext cx="2882225" cy="315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354" name="Google Shape;354;p50"/>
          <p:cNvSpPr txBox="1"/>
          <p:nvPr>
            <p:ph idx="1" type="body"/>
          </p:nvPr>
        </p:nvSpPr>
        <p:spPr>
          <a:xfrm>
            <a:off x="471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PyCharm challenges</a:t>
            </a:r>
            <a:endParaRPr sz="1400"/>
          </a:p>
        </p:txBody>
      </p:sp>
      <p:sp>
        <p:nvSpPr>
          <p:cNvPr id="355" name="Google Shape;355;p50"/>
          <p:cNvSpPr txBox="1"/>
          <p:nvPr>
            <p:ph idx="1" type="body"/>
          </p:nvPr>
        </p:nvSpPr>
        <p:spPr>
          <a:xfrm>
            <a:off x="4722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Details:				~45-60 min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Complete the following in the 100 Days of Code PyCharm course: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Day 1 (All tasks)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Day 2 (All tasks)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Day 3 (All tasks)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Quoteception, escape characters, &amp; Multi-Line Strings</a:t>
            </a:r>
            <a:endParaRPr/>
          </a:p>
        </p:txBody>
      </p:sp>
      <p:pic>
        <p:nvPicPr>
          <p:cNvPr id="361" name="Google Shape;36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450" y="2988413"/>
            <a:ext cx="2924175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0800" y="2983638"/>
            <a:ext cx="2962275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2325" y="1824650"/>
            <a:ext cx="241935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52675" y="2414588"/>
            <a:ext cx="4438650" cy="3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Python?</a:t>
            </a:r>
            <a:endParaRPr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Interpreted language - code is executed line by line, no compilation step needed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High-level language - abstracts away low-level memory management, hardware details, garbage collection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Dynamically </a:t>
            </a:r>
            <a:r>
              <a:rPr lang="en"/>
              <a:t>typed - variables do not require type declarations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Cross-platform - runs on windows, macOS, linux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Object-oriented - supports classes, objects, inheritance, etc.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the contents of a string</a:t>
            </a:r>
            <a:endParaRPr/>
          </a:p>
        </p:txBody>
      </p:sp>
      <p:pic>
        <p:nvPicPr>
          <p:cNvPr id="370" name="Google Shape;37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1775" y="2084650"/>
            <a:ext cx="336232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4650" y="3186763"/>
            <a:ext cx="3314700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8600" y="2608538"/>
            <a:ext cx="75680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8600" y="3765009"/>
            <a:ext cx="756800" cy="336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Slicing Strings</a:t>
            </a:r>
            <a:endParaRPr/>
          </a:p>
        </p:txBody>
      </p:sp>
      <p:sp>
        <p:nvSpPr>
          <p:cNvPr id="379" name="Google Shape;379;p53"/>
          <p:cNvSpPr txBox="1"/>
          <p:nvPr>
            <p:ph idx="1" type="body"/>
          </p:nvPr>
        </p:nvSpPr>
        <p:spPr>
          <a:xfrm>
            <a:off x="551825" y="3086650"/>
            <a:ext cx="1760700" cy="11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‘llo’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2 inclusive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5 exclusive</a:t>
            </a:r>
            <a:endParaRPr/>
          </a:p>
        </p:txBody>
      </p:sp>
      <p:pic>
        <p:nvPicPr>
          <p:cNvPr id="380" name="Google Shape;38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600" y="2423950"/>
            <a:ext cx="158115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1425" y="2428713"/>
            <a:ext cx="161925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7600" y="3526100"/>
            <a:ext cx="1666875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3"/>
          <p:cNvSpPr txBox="1"/>
          <p:nvPr>
            <p:ph idx="1" type="body"/>
          </p:nvPr>
        </p:nvSpPr>
        <p:spPr>
          <a:xfrm>
            <a:off x="5207250" y="2428725"/>
            <a:ext cx="3610500" cy="11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Slice from the start: ‘Hello’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Or from the end: ‘llo, World!’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String Methods</a:t>
            </a:r>
            <a:endParaRPr/>
          </a:p>
        </p:txBody>
      </p:sp>
      <p:sp>
        <p:nvSpPr>
          <p:cNvPr id="389" name="Google Shape;389;p54"/>
          <p:cNvSpPr txBox="1"/>
          <p:nvPr>
            <p:ph idx="1" type="body"/>
          </p:nvPr>
        </p:nvSpPr>
        <p:spPr>
          <a:xfrm>
            <a:off x="4435550" y="1981775"/>
            <a:ext cx="43197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Force upper/lower case text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Remove whitespace at the </a:t>
            </a:r>
            <a:r>
              <a:rPr lang="en"/>
              <a:t>beginning</a:t>
            </a:r>
            <a:r>
              <a:rPr lang="en"/>
              <a:t>/end of strings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Replace every piece of matching text content with another string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Return a list of split strings</a:t>
            </a:r>
            <a:endParaRPr/>
          </a:p>
        </p:txBody>
      </p:sp>
      <p:pic>
        <p:nvPicPr>
          <p:cNvPr id="390" name="Google Shape;39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213" y="2042125"/>
            <a:ext cx="16383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4800" y="2571750"/>
            <a:ext cx="15811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400" y="3035025"/>
            <a:ext cx="3409950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2050" y="3539075"/>
            <a:ext cx="1926627" cy="4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0450" y="4029375"/>
            <a:ext cx="3529813" cy="4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F-Strings</a:t>
            </a:r>
            <a:endParaRPr/>
          </a:p>
        </p:txBody>
      </p:sp>
      <p:sp>
        <p:nvSpPr>
          <p:cNvPr id="400" name="Google Shape;400;p55"/>
          <p:cNvSpPr txBox="1"/>
          <p:nvPr>
            <p:ph idx="1" type="body"/>
          </p:nvPr>
        </p:nvSpPr>
        <p:spPr>
          <a:xfrm>
            <a:off x="471900" y="1919075"/>
            <a:ext cx="35295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Formatted</a:t>
            </a:r>
            <a:r>
              <a:rPr lang="en"/>
              <a:t> String literals were introduced in Python 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Dynamically assign values in strings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Perform </a:t>
            </a:r>
            <a:r>
              <a:rPr lang="en"/>
              <a:t>evaluations</a:t>
            </a:r>
            <a:r>
              <a:rPr lang="en"/>
              <a:t> &amp; format data</a:t>
            </a:r>
            <a:endParaRPr/>
          </a:p>
        </p:txBody>
      </p:sp>
      <p:pic>
        <p:nvPicPr>
          <p:cNvPr id="401" name="Google Shape;40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68575"/>
            <a:ext cx="2933700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0575" y="2698050"/>
            <a:ext cx="287655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6738" y="3408450"/>
            <a:ext cx="3324225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6750" y="4219700"/>
            <a:ext cx="3124200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R-Strings</a:t>
            </a:r>
            <a:endParaRPr/>
          </a:p>
        </p:txBody>
      </p:sp>
      <p:sp>
        <p:nvSpPr>
          <p:cNvPr id="410" name="Google Shape;410;p56"/>
          <p:cNvSpPr txBox="1"/>
          <p:nvPr>
            <p:ph idx="1" type="body"/>
          </p:nvPr>
        </p:nvSpPr>
        <p:spPr>
          <a:xfrm>
            <a:off x="1953750" y="2087850"/>
            <a:ext cx="5258400" cy="4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Raw strings will force the string to behave literally:</a:t>
            </a:r>
            <a:endParaRPr/>
          </a:p>
        </p:txBody>
      </p:sp>
      <p:pic>
        <p:nvPicPr>
          <p:cNvPr id="411" name="Google Shape;41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125" y="2878850"/>
            <a:ext cx="409575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 Method Reference</a:t>
            </a:r>
            <a:endParaRPr/>
          </a:p>
        </p:txBody>
      </p:sp>
      <p:sp>
        <p:nvSpPr>
          <p:cNvPr id="417" name="Google Shape;417;p57"/>
          <p:cNvSpPr txBox="1"/>
          <p:nvPr/>
        </p:nvSpPr>
        <p:spPr>
          <a:xfrm>
            <a:off x="3082950" y="45875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https://www.w3schools.com/python/python_strings_methods.asp</a:t>
            </a:r>
            <a:endParaRPr/>
          </a:p>
        </p:txBody>
      </p:sp>
      <p:pic>
        <p:nvPicPr>
          <p:cNvPr id="418" name="Google Shape;41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25" y="1832639"/>
            <a:ext cx="3873975" cy="265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5000" y="1904462"/>
            <a:ext cx="2306075" cy="25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5850" y="1904450"/>
            <a:ext cx="2538125" cy="23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426" name="Google Shape;426;p58"/>
          <p:cNvSpPr txBox="1"/>
          <p:nvPr>
            <p:ph idx="1" type="body"/>
          </p:nvPr>
        </p:nvSpPr>
        <p:spPr>
          <a:xfrm>
            <a:off x="471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Format a string value</a:t>
            </a:r>
            <a:endParaRPr sz="1400"/>
          </a:p>
        </p:txBody>
      </p:sp>
      <p:sp>
        <p:nvSpPr>
          <p:cNvPr id="427" name="Google Shape;427;p58"/>
          <p:cNvSpPr txBox="1"/>
          <p:nvPr>
            <p:ph idx="1" type="body"/>
          </p:nvPr>
        </p:nvSpPr>
        <p:spPr>
          <a:xfrm>
            <a:off x="4722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Details:				~25 min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Given the username: 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‘raw_username = "  Py_Thon-ROCKS123!!!  "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Do the following: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Remove whitespace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Convert to all lowercase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Replace all ‘-’ with ‘_’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Remove all ‘!’ 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Check at least once digit is present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Check it contains the word ‘python’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Create a variable that stores only the first 8 characters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Print a formatted string (f-string) that displays: the cleaned username, whether it contains a digit, whether it contains ‘python’, &amp; the first 8 characters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Collections</a:t>
            </a:r>
            <a:endParaRPr/>
          </a:p>
        </p:txBody>
      </p:sp>
      <p:sp>
        <p:nvSpPr>
          <p:cNvPr id="433" name="Google Shape;433;p59"/>
          <p:cNvSpPr txBox="1"/>
          <p:nvPr>
            <p:ph idx="1" type="body"/>
          </p:nvPr>
        </p:nvSpPr>
        <p:spPr>
          <a:xfrm>
            <a:off x="671925" y="1981575"/>
            <a:ext cx="3300000" cy="23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Lists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Ordered/indexed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Changeable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Allows duplicates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Tuples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Ordered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Unchangeable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Allows duplicates</a:t>
            </a:r>
            <a:endParaRPr/>
          </a:p>
        </p:txBody>
      </p:sp>
      <p:sp>
        <p:nvSpPr>
          <p:cNvPr id="434" name="Google Shape;434;p59"/>
          <p:cNvSpPr txBox="1"/>
          <p:nvPr/>
        </p:nvSpPr>
        <p:spPr>
          <a:xfrm>
            <a:off x="4457675" y="1981575"/>
            <a:ext cx="3300000" cy="26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Sets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Unordered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Unchangeable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Unindexed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Dictionaries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Ordered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Changeable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No duplicates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Immutable vs Mutable Types</a:t>
            </a:r>
            <a:endParaRPr/>
          </a:p>
        </p:txBody>
      </p:sp>
      <p:sp>
        <p:nvSpPr>
          <p:cNvPr id="440" name="Google Shape;440;p60"/>
          <p:cNvSpPr txBox="1"/>
          <p:nvPr>
            <p:ph idx="1" type="body"/>
          </p:nvPr>
        </p:nvSpPr>
        <p:spPr>
          <a:xfrm>
            <a:off x="471900" y="1919075"/>
            <a:ext cx="43143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Non-collection </a:t>
            </a:r>
            <a:r>
              <a:rPr lang="en"/>
              <a:t>types</a:t>
            </a:r>
            <a:r>
              <a:rPr lang="en"/>
              <a:t> are also called immutable, </a:t>
            </a:r>
            <a:r>
              <a:rPr lang="en"/>
              <a:t>because</a:t>
            </a:r>
            <a:r>
              <a:rPr lang="en"/>
              <a:t> a new space is reserved in memory for each new declaration.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Collections are mutable because we may add and remove to the existing object in memory.</a:t>
            </a:r>
            <a:endParaRPr/>
          </a:p>
        </p:txBody>
      </p:sp>
      <p:pic>
        <p:nvPicPr>
          <p:cNvPr id="441" name="Google Shape;44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4625" y="1919075"/>
            <a:ext cx="323850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1950" y="3314650"/>
            <a:ext cx="3003847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Lists</a:t>
            </a:r>
            <a:endParaRPr/>
          </a:p>
        </p:txBody>
      </p:sp>
      <p:pic>
        <p:nvPicPr>
          <p:cNvPr id="448" name="Google Shape;44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25" y="2001725"/>
            <a:ext cx="3181350" cy="447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9" name="Google Shape;44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638" y="2571750"/>
            <a:ext cx="2962275" cy="657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0" name="Google Shape;45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875" y="3351325"/>
            <a:ext cx="2971800" cy="304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1" name="Google Shape;451;p61"/>
          <p:cNvSpPr txBox="1"/>
          <p:nvPr/>
        </p:nvSpPr>
        <p:spPr>
          <a:xfrm>
            <a:off x="4014800" y="2488375"/>
            <a:ext cx="4471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We can easily get the length of a list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Lists can be ANY datatype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Lists can contain mixed datatypes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Retrieve items from 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positive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/negative indices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2" name="Google Shape;452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0650" y="4506775"/>
            <a:ext cx="63627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875" y="3864488"/>
            <a:ext cx="2837202" cy="433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the Hood</a:t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Python</a:t>
            </a:r>
            <a:r>
              <a:rPr lang="en"/>
              <a:t> code (.py files) are compiled into bytecode (NOT machine code) by CPython 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bytecode is then interpreted and </a:t>
            </a:r>
            <a:r>
              <a:rPr lang="en"/>
              <a:t>executed</a:t>
            </a:r>
            <a:r>
              <a:rPr lang="en"/>
              <a:t> by the Python Virtual Machine (PVM) inside CPython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List Syntax</a:t>
            </a:r>
            <a:endParaRPr/>
          </a:p>
        </p:txBody>
      </p:sp>
      <p:sp>
        <p:nvSpPr>
          <p:cNvPr id="459" name="Google Shape;459;p62"/>
          <p:cNvSpPr txBox="1"/>
          <p:nvPr>
            <p:ph idx="1" type="body"/>
          </p:nvPr>
        </p:nvSpPr>
        <p:spPr>
          <a:xfrm>
            <a:off x="5500700" y="1966925"/>
            <a:ext cx="3536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Get a range of items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Get a range of items from the </a:t>
            </a:r>
            <a:r>
              <a:rPr lang="en"/>
              <a:t>beginning</a:t>
            </a:r>
            <a:r>
              <a:rPr lang="en"/>
              <a:t> to a defined stop point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Get a range of items from a defined start point till the end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Check if items are in a list</a:t>
            </a:r>
            <a:endParaRPr/>
          </a:p>
        </p:txBody>
      </p:sp>
      <p:pic>
        <p:nvPicPr>
          <p:cNvPr id="460" name="Google Shape;46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52650"/>
            <a:ext cx="5110672" cy="4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20884"/>
            <a:ext cx="5110675" cy="39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579879"/>
            <a:ext cx="5110675" cy="378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9692" y="4157475"/>
            <a:ext cx="3536100" cy="68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Modifying Lists</a:t>
            </a:r>
            <a:endParaRPr/>
          </a:p>
        </p:txBody>
      </p:sp>
      <p:sp>
        <p:nvSpPr>
          <p:cNvPr id="469" name="Google Shape;469;p63"/>
          <p:cNvSpPr txBox="1"/>
          <p:nvPr>
            <p:ph idx="1" type="body"/>
          </p:nvPr>
        </p:nvSpPr>
        <p:spPr>
          <a:xfrm>
            <a:off x="186250" y="2033375"/>
            <a:ext cx="45408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Replace items in a list from its index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Insert multiple new items into a list while replacing items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Insert items without replacing anything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Add items to the end of a list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Concatenate a list and another list/set/dictionary</a:t>
            </a:r>
            <a:endParaRPr/>
          </a:p>
        </p:txBody>
      </p:sp>
      <p:pic>
        <p:nvPicPr>
          <p:cNvPr id="470" name="Google Shape;47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3650" y="1792200"/>
            <a:ext cx="3238500" cy="495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1" name="Google Shape;47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5525" y="2364875"/>
            <a:ext cx="3714750" cy="447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2" name="Google Shape;472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8888" y="2889925"/>
            <a:ext cx="3248025" cy="495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3" name="Google Shape;473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7950" y="3462600"/>
            <a:ext cx="3209925" cy="438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4" name="Google Shape;474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39650" y="3978138"/>
            <a:ext cx="3046515" cy="433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5" name="Google Shape;475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60175" y="4550813"/>
            <a:ext cx="2005438" cy="433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Modifying Lists</a:t>
            </a:r>
            <a:endParaRPr/>
          </a:p>
        </p:txBody>
      </p:sp>
      <p:sp>
        <p:nvSpPr>
          <p:cNvPr id="481" name="Google Shape;481;p64"/>
          <p:cNvSpPr txBox="1"/>
          <p:nvPr>
            <p:ph idx="1" type="body"/>
          </p:nvPr>
        </p:nvSpPr>
        <p:spPr>
          <a:xfrm>
            <a:off x="4371975" y="1919075"/>
            <a:ext cx="43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Remove a specific object by its </a:t>
            </a:r>
            <a:r>
              <a:rPr lang="en"/>
              <a:t>identity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Remove a specific item by its index with pop(), or just the last item if nothing specified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del keyword can delete an item or the list itself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clear() method empties the list but the list still exists in memory</a:t>
            </a:r>
            <a:endParaRPr/>
          </a:p>
        </p:txBody>
      </p:sp>
      <p:pic>
        <p:nvPicPr>
          <p:cNvPr id="482" name="Google Shape;48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925" y="2158850"/>
            <a:ext cx="3219450" cy="476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3" name="Google Shape;48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350" y="2728875"/>
            <a:ext cx="3276600" cy="4667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4" name="Google Shape;484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688" y="3289375"/>
            <a:ext cx="3209925" cy="447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5" name="Google Shape;485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400" y="3960875"/>
            <a:ext cx="3238500" cy="428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Iterating over lists</a:t>
            </a:r>
            <a:endParaRPr/>
          </a:p>
        </p:txBody>
      </p:sp>
      <p:sp>
        <p:nvSpPr>
          <p:cNvPr id="491" name="Google Shape;491;p65"/>
          <p:cNvSpPr txBox="1"/>
          <p:nvPr>
            <p:ph idx="1" type="body"/>
          </p:nvPr>
        </p:nvSpPr>
        <p:spPr>
          <a:xfrm>
            <a:off x="471900" y="1919075"/>
            <a:ext cx="42144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loops can iterate over lists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While loops can </a:t>
            </a:r>
            <a:r>
              <a:rPr lang="en"/>
              <a:t>iterate</a:t>
            </a:r>
            <a:r>
              <a:rPr lang="en"/>
              <a:t> over lists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List Comprehension syntax is the shortest form to iterate over a list</a:t>
            </a:r>
            <a:endParaRPr/>
          </a:p>
        </p:txBody>
      </p:sp>
      <p:pic>
        <p:nvPicPr>
          <p:cNvPr id="492" name="Google Shape;49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246" y="1833350"/>
            <a:ext cx="2929584" cy="62349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3" name="Google Shape;49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3328" y="2565102"/>
            <a:ext cx="2895419" cy="66620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4" name="Google Shape;494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1975" y="3339559"/>
            <a:ext cx="2938125" cy="101638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5" name="Google Shape;495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81095" y="4464200"/>
            <a:ext cx="2739915" cy="389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Comprehension</a:t>
            </a:r>
            <a:endParaRPr/>
          </a:p>
        </p:txBody>
      </p:sp>
      <p:sp>
        <p:nvSpPr>
          <p:cNvPr id="501" name="Google Shape;501;p66"/>
          <p:cNvSpPr txBox="1"/>
          <p:nvPr>
            <p:ph idx="1" type="body"/>
          </p:nvPr>
        </p:nvSpPr>
        <p:spPr>
          <a:xfrm>
            <a:off x="471900" y="1919075"/>
            <a:ext cx="8286300" cy="11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new list of fruits that have ‘a’ in the name.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List comprehension is </a:t>
            </a:r>
            <a:r>
              <a:rPr lang="en"/>
              <a:t>syntactic</a:t>
            </a:r>
            <a:r>
              <a:rPr lang="en"/>
              <a:t> sugar that shortens/cleans up our code!</a:t>
            </a:r>
            <a:endParaRPr/>
          </a:p>
        </p:txBody>
      </p:sp>
      <p:pic>
        <p:nvPicPr>
          <p:cNvPr id="502" name="Google Shape;50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150" y="3306038"/>
            <a:ext cx="4019550" cy="154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527225"/>
            <a:ext cx="4371975" cy="11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Comprehension</a:t>
            </a:r>
            <a:endParaRPr/>
          </a:p>
        </p:txBody>
      </p:sp>
      <p:sp>
        <p:nvSpPr>
          <p:cNvPr id="509" name="Google Shape;509;p67"/>
          <p:cNvSpPr txBox="1"/>
          <p:nvPr>
            <p:ph idx="1" type="body"/>
          </p:nvPr>
        </p:nvSpPr>
        <p:spPr>
          <a:xfrm>
            <a:off x="471900" y="2417725"/>
            <a:ext cx="82221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Comprehension will return a new list, leaving the old one unchanged.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expression is the current item in the iteration but also the outcome. We can modify the item before it stores in the new list:</a:t>
            </a:r>
            <a:endParaRPr/>
          </a:p>
        </p:txBody>
      </p:sp>
      <p:pic>
        <p:nvPicPr>
          <p:cNvPr id="510" name="Google Shape;51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9275" y="1909900"/>
            <a:ext cx="5467350" cy="34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1" name="Google Shape;51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8475" y="3795825"/>
            <a:ext cx="3028950" cy="209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2" name="Google Shape;512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1225" y="4614975"/>
            <a:ext cx="4781550" cy="266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3" name="Google Shape;513;p67"/>
          <p:cNvSpPr txBox="1"/>
          <p:nvPr/>
        </p:nvSpPr>
        <p:spPr>
          <a:xfrm>
            <a:off x="570300" y="4148175"/>
            <a:ext cx="80034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Return the item if it is NOT 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banana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, if it IS 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banana then return orange.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Sort Lists</a:t>
            </a:r>
            <a:endParaRPr/>
          </a:p>
        </p:txBody>
      </p:sp>
      <p:sp>
        <p:nvSpPr>
          <p:cNvPr id="519" name="Google Shape;519;p68"/>
          <p:cNvSpPr txBox="1"/>
          <p:nvPr>
            <p:ph idx="1" type="body"/>
          </p:nvPr>
        </p:nvSpPr>
        <p:spPr>
          <a:xfrm>
            <a:off x="471900" y="1761250"/>
            <a:ext cx="82221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Sort Alphabetically/Numerically:</a:t>
            </a:r>
            <a:endParaRPr/>
          </a:p>
        </p:txBody>
      </p:sp>
      <p:pic>
        <p:nvPicPr>
          <p:cNvPr id="520" name="Google Shape;52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425" y="2285750"/>
            <a:ext cx="5667949" cy="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3950" y="2296275"/>
            <a:ext cx="2721450" cy="550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750" y="3789925"/>
            <a:ext cx="5667950" cy="547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3950" y="3789925"/>
            <a:ext cx="2721450" cy="476759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68"/>
          <p:cNvSpPr txBox="1"/>
          <p:nvPr>
            <p:ph idx="1" type="body"/>
          </p:nvPr>
        </p:nvSpPr>
        <p:spPr>
          <a:xfrm>
            <a:off x="471900" y="3275500"/>
            <a:ext cx="82221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Sort descending: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Insensitive Sort</a:t>
            </a:r>
            <a:endParaRPr/>
          </a:p>
        </p:txBody>
      </p:sp>
      <p:sp>
        <p:nvSpPr>
          <p:cNvPr id="530" name="Google Shape;530;p69"/>
          <p:cNvSpPr txBox="1"/>
          <p:nvPr>
            <p:ph idx="1" type="body"/>
          </p:nvPr>
        </p:nvSpPr>
        <p:spPr>
          <a:xfrm>
            <a:off x="460950" y="1798650"/>
            <a:ext cx="8222100" cy="3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This gives unexpected results (sorts uppercase words first)</a:t>
            </a:r>
            <a:endParaRPr/>
          </a:p>
        </p:txBody>
      </p:sp>
      <p:pic>
        <p:nvPicPr>
          <p:cNvPr id="531" name="Google Shape;53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5888" y="2282275"/>
            <a:ext cx="4880875" cy="6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0200" y="3681050"/>
            <a:ext cx="5943600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69"/>
          <p:cNvSpPr txBox="1"/>
          <p:nvPr>
            <p:ph idx="1" type="body"/>
          </p:nvPr>
        </p:nvSpPr>
        <p:spPr>
          <a:xfrm>
            <a:off x="572425" y="2903800"/>
            <a:ext cx="8222100" cy="3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Set all values to lowercase before your sort, thus making it case-insensitive (won’t permanently change the values):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Sort</a:t>
            </a:r>
            <a:endParaRPr/>
          </a:p>
        </p:txBody>
      </p:sp>
      <p:sp>
        <p:nvSpPr>
          <p:cNvPr id="539" name="Google Shape;539;p70"/>
          <p:cNvSpPr txBox="1"/>
          <p:nvPr>
            <p:ph idx="1" type="body"/>
          </p:nvPr>
        </p:nvSpPr>
        <p:spPr>
          <a:xfrm>
            <a:off x="471900" y="1919075"/>
            <a:ext cx="3886800" cy="29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Define a function to use as a sorting </a:t>
            </a:r>
            <a:r>
              <a:rPr lang="en"/>
              <a:t>algorithm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first example will sort the list from least&gt;most words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can have more than one key; The second example uses this to reverse the list</a:t>
            </a:r>
            <a:endParaRPr/>
          </a:p>
        </p:txBody>
      </p:sp>
      <p:pic>
        <p:nvPicPr>
          <p:cNvPr id="540" name="Google Shape;54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4275" y="1871025"/>
            <a:ext cx="3360075" cy="15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4213" y="3521925"/>
            <a:ext cx="3160200" cy="148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Lambdas</a:t>
            </a:r>
            <a:endParaRPr/>
          </a:p>
        </p:txBody>
      </p:sp>
      <p:sp>
        <p:nvSpPr>
          <p:cNvPr id="547" name="Google Shape;547;p71"/>
          <p:cNvSpPr txBox="1"/>
          <p:nvPr>
            <p:ph idx="1" type="body"/>
          </p:nvPr>
        </p:nvSpPr>
        <p:spPr>
          <a:xfrm>
            <a:off x="512800" y="2515225"/>
            <a:ext cx="2250300" cy="18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Instead of creating a custom sort function, we could also use a lambda!</a:t>
            </a:r>
            <a:endParaRPr/>
          </a:p>
        </p:txBody>
      </p:sp>
      <p:pic>
        <p:nvPicPr>
          <p:cNvPr id="548" name="Google Shape;54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5575" y="1954725"/>
            <a:ext cx="1729225" cy="156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8500" y="4147225"/>
            <a:ext cx="4066300" cy="56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6400" y="2397550"/>
            <a:ext cx="2438400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460950" y="5169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Environments, py, &amp; Interactive Mode</a:t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471900" y="2251800"/>
            <a:ext cx="3718200" cy="4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Recommended to use powershell!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13" y="2457775"/>
            <a:ext cx="3552825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050" y="3217975"/>
            <a:ext cx="834390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2963" y="1992200"/>
            <a:ext cx="3390900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7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556" name="Google Shape;556;p72"/>
          <p:cNvSpPr txBox="1"/>
          <p:nvPr>
            <p:ph idx="1" type="body"/>
          </p:nvPr>
        </p:nvSpPr>
        <p:spPr>
          <a:xfrm>
            <a:off x="471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Work with Lambdas</a:t>
            </a:r>
            <a:endParaRPr sz="1400"/>
          </a:p>
        </p:txBody>
      </p:sp>
      <p:sp>
        <p:nvSpPr>
          <p:cNvPr id="557" name="Google Shape;557;p72"/>
          <p:cNvSpPr txBox="1"/>
          <p:nvPr>
            <p:ph idx="1" type="body"/>
          </p:nvPr>
        </p:nvSpPr>
        <p:spPr>
          <a:xfrm>
            <a:off x="4722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Details:				~10 min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Given the students list of tuples, do the following: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Sort the list so that it goes from oldest&gt;youngest</a:t>
            </a:r>
            <a:endParaRPr sz="1100"/>
          </a:p>
        </p:txBody>
      </p:sp>
      <p:pic>
        <p:nvPicPr>
          <p:cNvPr id="558" name="Google Shape;55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388" y="2826550"/>
            <a:ext cx="2162175" cy="16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Reversing a list</a:t>
            </a:r>
            <a:endParaRPr/>
          </a:p>
        </p:txBody>
      </p:sp>
      <p:pic>
        <p:nvPicPr>
          <p:cNvPr id="564" name="Google Shape;56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7813" y="2028825"/>
            <a:ext cx="6010275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5025" y="3576850"/>
            <a:ext cx="493395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list methods</a:t>
            </a:r>
            <a:endParaRPr/>
          </a:p>
        </p:txBody>
      </p:sp>
      <p:sp>
        <p:nvSpPr>
          <p:cNvPr id="571" name="Google Shape;571;p7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List Method Reference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Modules &amp; Docstrings</a:t>
            </a:r>
            <a:endParaRPr/>
          </a:p>
        </p:txBody>
      </p:sp>
      <p:sp>
        <p:nvSpPr>
          <p:cNvPr id="577" name="Google Shape;577;p75"/>
          <p:cNvSpPr txBox="1"/>
          <p:nvPr>
            <p:ph idx="1" type="body"/>
          </p:nvPr>
        </p:nvSpPr>
        <p:spPr>
          <a:xfrm>
            <a:off x="992100" y="1819700"/>
            <a:ext cx="3507000" cy="6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my_module.py:</a:t>
            </a:r>
            <a:endParaRPr/>
          </a:p>
        </p:txBody>
      </p:sp>
      <p:pic>
        <p:nvPicPr>
          <p:cNvPr id="578" name="Google Shape;57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4000" y="2370825"/>
            <a:ext cx="1932819" cy="225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9525" y="2933025"/>
            <a:ext cx="2257425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75"/>
          <p:cNvSpPr txBox="1"/>
          <p:nvPr>
            <p:ph idx="1" type="body"/>
          </p:nvPr>
        </p:nvSpPr>
        <p:spPr>
          <a:xfrm>
            <a:off x="5187000" y="2182525"/>
            <a:ext cx="3507000" cy="6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This can be another .py file or from a notebook: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</a:t>
            </a:r>
            <a:r>
              <a:rPr lang="en"/>
              <a:t>Numbers</a:t>
            </a:r>
            <a:endParaRPr/>
          </a:p>
        </p:txBody>
      </p:sp>
      <p:pic>
        <p:nvPicPr>
          <p:cNvPr id="586" name="Google Shape;58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800" y="1935025"/>
            <a:ext cx="3509300" cy="29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5600" y="2634925"/>
            <a:ext cx="1914525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593" name="Google Shape;593;p77"/>
          <p:cNvSpPr txBox="1"/>
          <p:nvPr>
            <p:ph idx="1" type="body"/>
          </p:nvPr>
        </p:nvSpPr>
        <p:spPr>
          <a:xfrm>
            <a:off x="471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Complete PyCharm challenges</a:t>
            </a:r>
            <a:endParaRPr sz="1400"/>
          </a:p>
        </p:txBody>
      </p:sp>
      <p:sp>
        <p:nvSpPr>
          <p:cNvPr id="594" name="Google Shape;594;p77"/>
          <p:cNvSpPr txBox="1"/>
          <p:nvPr>
            <p:ph idx="1" type="body"/>
          </p:nvPr>
        </p:nvSpPr>
        <p:spPr>
          <a:xfrm>
            <a:off x="4722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Details:				~20 min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Complete Day 4 (All Activities)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(Day 7 + 8 Recommended)</a:t>
            </a:r>
            <a:endParaRPr sz="14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Tuples</a:t>
            </a:r>
            <a:endParaRPr/>
          </a:p>
        </p:txBody>
      </p:sp>
      <p:sp>
        <p:nvSpPr>
          <p:cNvPr id="600" name="Google Shape;600;p78"/>
          <p:cNvSpPr txBox="1"/>
          <p:nvPr>
            <p:ph idx="1" type="body"/>
          </p:nvPr>
        </p:nvSpPr>
        <p:spPr>
          <a:xfrm>
            <a:off x="471900" y="1919075"/>
            <a:ext cx="8222100" cy="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 Tuples are: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Ordered, allows duplicates, &amp; unchangeable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Can be any type &amp; tuples can have mixed types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Access syntax is identical to lists</a:t>
            </a:r>
            <a:endParaRPr/>
          </a:p>
        </p:txBody>
      </p:sp>
      <p:pic>
        <p:nvPicPr>
          <p:cNvPr id="601" name="Google Shape;60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0250" y="3706500"/>
            <a:ext cx="4905375" cy="4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Tuples</a:t>
            </a:r>
            <a:endParaRPr/>
          </a:p>
        </p:txBody>
      </p:sp>
      <p:sp>
        <p:nvSpPr>
          <p:cNvPr id="607" name="Google Shape;607;p79"/>
          <p:cNvSpPr txBox="1"/>
          <p:nvPr>
            <p:ph idx="1" type="body"/>
          </p:nvPr>
        </p:nvSpPr>
        <p:spPr>
          <a:xfrm>
            <a:off x="471900" y="1919075"/>
            <a:ext cx="3764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can’t change a tuple, but we can: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Convert the tuple to a list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Make a change, delete, or add items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Convert the list back into a tuple</a:t>
            </a:r>
            <a:endParaRPr/>
          </a:p>
        </p:txBody>
      </p:sp>
      <p:pic>
        <p:nvPicPr>
          <p:cNvPr id="608" name="Google Shape;60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200" y="2272738"/>
            <a:ext cx="3930900" cy="2002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8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Unpacking Tuples</a:t>
            </a:r>
            <a:endParaRPr/>
          </a:p>
        </p:txBody>
      </p:sp>
      <p:pic>
        <p:nvPicPr>
          <p:cNvPr id="614" name="Google Shape;61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388" y="2196500"/>
            <a:ext cx="3671125" cy="190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Count unique items &amp; get the index of an item</a:t>
            </a:r>
            <a:endParaRPr sz="3100"/>
          </a:p>
        </p:txBody>
      </p:sp>
      <p:pic>
        <p:nvPicPr>
          <p:cNvPr id="620" name="Google Shape;62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8350" y="1834175"/>
            <a:ext cx="5067300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1450" y="3591975"/>
            <a:ext cx="4241098" cy="13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venv</a:t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475" y="2504663"/>
            <a:ext cx="531495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8900" y="3626925"/>
            <a:ext cx="6688105" cy="43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/>
        </p:nvSpPr>
        <p:spPr>
          <a:xfrm>
            <a:off x="1925475" y="1987625"/>
            <a:ext cx="507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Create a virtual environment for our 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python app: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1238900" y="3110275"/>
            <a:ext cx="600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Make sure to activate, and then check for pip updates: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1483500" y="4357050"/>
            <a:ext cx="61770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3"/>
                </a:solidFill>
              </a:rPr>
              <a:t>Some may need to allow scripts to run these commands: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150" y="4851050"/>
            <a:ext cx="8229600" cy="2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8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627" name="Google Shape;627;p82"/>
          <p:cNvSpPr txBox="1"/>
          <p:nvPr>
            <p:ph idx="1" type="body"/>
          </p:nvPr>
        </p:nvSpPr>
        <p:spPr>
          <a:xfrm>
            <a:off x="471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Manipulate Tuples</a:t>
            </a:r>
            <a:endParaRPr sz="1400"/>
          </a:p>
        </p:txBody>
      </p:sp>
      <p:sp>
        <p:nvSpPr>
          <p:cNvPr id="628" name="Google Shape;628;p82"/>
          <p:cNvSpPr txBox="1"/>
          <p:nvPr>
            <p:ph idx="1" type="body"/>
          </p:nvPr>
        </p:nvSpPr>
        <p:spPr>
          <a:xfrm>
            <a:off x="4722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Details:				~15 min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Given the following list of tuples, complete the following using only List Comprehension: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Print only students with an ‘A’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Print all names (but nothing else)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Give all the 20-year old students a ‘B’ and then print the list</a:t>
            </a:r>
            <a:endParaRPr sz="1100"/>
          </a:p>
        </p:txBody>
      </p:sp>
      <p:pic>
        <p:nvPicPr>
          <p:cNvPr id="629" name="Google Shape;62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050" y="2754225"/>
            <a:ext cx="2857500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7803" y="3853213"/>
            <a:ext cx="3983121" cy="24981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1" name="Google Shape;631;p82"/>
          <p:cNvSpPr txBox="1"/>
          <p:nvPr/>
        </p:nvSpPr>
        <p:spPr>
          <a:xfrm>
            <a:off x="4603175" y="4208450"/>
            <a:ext cx="1509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Also the output</a:t>
            </a:r>
            <a:endParaRPr sz="1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2" name="Google Shape;632;p82"/>
          <p:cNvSpPr/>
          <p:nvPr/>
        </p:nvSpPr>
        <p:spPr>
          <a:xfrm rot="-5400000">
            <a:off x="5016350" y="4107975"/>
            <a:ext cx="251400" cy="149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8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Sets</a:t>
            </a:r>
            <a:endParaRPr/>
          </a:p>
        </p:txBody>
      </p:sp>
      <p:sp>
        <p:nvSpPr>
          <p:cNvPr id="638" name="Google Shape;638;p83"/>
          <p:cNvSpPr txBox="1"/>
          <p:nvPr>
            <p:ph idx="1" type="body"/>
          </p:nvPr>
        </p:nvSpPr>
        <p:spPr>
          <a:xfrm>
            <a:off x="471900" y="1919075"/>
            <a:ext cx="8222100" cy="3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Sets are: unordered, unindexed, &amp; items are unchangeable.</a:t>
            </a:r>
            <a:endParaRPr/>
          </a:p>
        </p:txBody>
      </p:sp>
      <p:pic>
        <p:nvPicPr>
          <p:cNvPr id="639" name="Google Shape;63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425" y="2444025"/>
            <a:ext cx="46291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9713" y="3674450"/>
            <a:ext cx="612457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9300" y="4261550"/>
            <a:ext cx="4867275" cy="4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83"/>
          <p:cNvSpPr txBox="1"/>
          <p:nvPr>
            <p:ph idx="1" type="body"/>
          </p:nvPr>
        </p:nvSpPr>
        <p:spPr>
          <a:xfrm>
            <a:off x="548350" y="3008688"/>
            <a:ext cx="8222100" cy="3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Any </a:t>
            </a:r>
            <a:r>
              <a:rPr lang="en"/>
              <a:t>type</a:t>
            </a:r>
            <a:r>
              <a:rPr lang="en"/>
              <a:t> and mixed </a:t>
            </a:r>
            <a:r>
              <a:rPr lang="en"/>
              <a:t>types</a:t>
            </a:r>
            <a:r>
              <a:rPr lang="en"/>
              <a:t> are allowed, but duplicated are not (1=True, 0=False considered duplicates):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Access</a:t>
            </a:r>
            <a:endParaRPr/>
          </a:p>
        </p:txBody>
      </p:sp>
      <p:sp>
        <p:nvSpPr>
          <p:cNvPr id="648" name="Google Shape;648;p84"/>
          <p:cNvSpPr txBox="1"/>
          <p:nvPr>
            <p:ph idx="1" type="body"/>
          </p:nvPr>
        </p:nvSpPr>
        <p:spPr>
          <a:xfrm>
            <a:off x="1839450" y="1743750"/>
            <a:ext cx="5465100" cy="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Either loop through it or use membership operators:</a:t>
            </a:r>
            <a:endParaRPr/>
          </a:p>
        </p:txBody>
      </p:sp>
      <p:pic>
        <p:nvPicPr>
          <p:cNvPr id="649" name="Google Shape;64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50" y="2936475"/>
            <a:ext cx="4191425" cy="119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6499" y="2452975"/>
            <a:ext cx="4349425" cy="96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6500" y="3734950"/>
            <a:ext cx="4349425" cy="955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8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Add/Remove Set Items</a:t>
            </a:r>
            <a:endParaRPr/>
          </a:p>
        </p:txBody>
      </p:sp>
      <p:sp>
        <p:nvSpPr>
          <p:cNvPr id="657" name="Google Shape;657;p85"/>
          <p:cNvSpPr txBox="1"/>
          <p:nvPr>
            <p:ph idx="1" type="body"/>
          </p:nvPr>
        </p:nvSpPr>
        <p:spPr>
          <a:xfrm>
            <a:off x="460950" y="1772950"/>
            <a:ext cx="82221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We can’t modify set items but we can add/remove them: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/>
              <a:t>**remove </a:t>
            </a:r>
            <a:r>
              <a:rPr lang="en" sz="1500"/>
              <a:t>method</a:t>
            </a:r>
            <a:r>
              <a:rPr lang="en" sz="1500"/>
              <a:t> has warnings, discard does not. **pop will remove random item</a:t>
            </a:r>
            <a:endParaRPr sz="1500"/>
          </a:p>
        </p:txBody>
      </p:sp>
      <p:pic>
        <p:nvPicPr>
          <p:cNvPr id="658" name="Google Shape;65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850" y="2571750"/>
            <a:ext cx="3610176" cy="88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1825" y="3704150"/>
            <a:ext cx="3610175" cy="95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6697" y="2571747"/>
            <a:ext cx="3578950" cy="84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1682" y="3808300"/>
            <a:ext cx="3695417" cy="84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8203" y="4753475"/>
            <a:ext cx="1787582" cy="39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8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on Sets</a:t>
            </a:r>
            <a:endParaRPr/>
          </a:p>
        </p:txBody>
      </p:sp>
      <p:sp>
        <p:nvSpPr>
          <p:cNvPr id="668" name="Google Shape;668;p8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Join Sets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Frozen Sets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Set Method Reference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8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674" name="Google Shape;674;p87"/>
          <p:cNvSpPr txBox="1"/>
          <p:nvPr>
            <p:ph idx="1" type="body"/>
          </p:nvPr>
        </p:nvSpPr>
        <p:spPr>
          <a:xfrm>
            <a:off x="471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Manipulate Sets</a:t>
            </a:r>
            <a:endParaRPr sz="1400"/>
          </a:p>
        </p:txBody>
      </p:sp>
      <p:sp>
        <p:nvSpPr>
          <p:cNvPr id="675" name="Google Shape;675;p87"/>
          <p:cNvSpPr txBox="1"/>
          <p:nvPr>
            <p:ph idx="1" type="body"/>
          </p:nvPr>
        </p:nvSpPr>
        <p:spPr>
          <a:xfrm>
            <a:off x="4722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Details:				~15 min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Given the following list, complete the following: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Create a set from the list to remove duplicates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Print the total number of attendees 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Print ‘Alice is going!’ if Alice is found in the set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Add ‘Grace’ to the set 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Remove ‘Bob’ from the set twice (don’t throw errors)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Print the final complete set of attendees</a:t>
            </a:r>
            <a:endParaRPr sz="1100"/>
          </a:p>
        </p:txBody>
      </p:sp>
      <p:pic>
        <p:nvPicPr>
          <p:cNvPr id="676" name="Google Shape;67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000" y="3102113"/>
            <a:ext cx="2857500" cy="8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Dictionaries</a:t>
            </a:r>
            <a:endParaRPr/>
          </a:p>
        </p:txBody>
      </p:sp>
      <p:sp>
        <p:nvSpPr>
          <p:cNvPr id="682" name="Google Shape;682;p88"/>
          <p:cNvSpPr txBox="1"/>
          <p:nvPr>
            <p:ph idx="1" type="body"/>
          </p:nvPr>
        </p:nvSpPr>
        <p:spPr>
          <a:xfrm>
            <a:off x="471900" y="1919075"/>
            <a:ext cx="38052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Dictionaries are key/value pairs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Ordered, changeable, no duplicates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Python 3.6 and earlier - </a:t>
            </a:r>
            <a:r>
              <a:rPr lang="en"/>
              <a:t>dictionaries are unordered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Access items with ‘[]’ syntax or thisdict.get(‘key’) method</a:t>
            </a:r>
            <a:endParaRPr/>
          </a:p>
        </p:txBody>
      </p:sp>
      <p:pic>
        <p:nvPicPr>
          <p:cNvPr id="683" name="Google Shape;68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50" y="2349650"/>
            <a:ext cx="2363175" cy="155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8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Dictionaries</a:t>
            </a:r>
            <a:endParaRPr/>
          </a:p>
        </p:txBody>
      </p:sp>
      <p:pic>
        <p:nvPicPr>
          <p:cNvPr id="689" name="Google Shape;68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700" y="2193775"/>
            <a:ext cx="1579550" cy="19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950" y="4285875"/>
            <a:ext cx="2653050" cy="35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8300" y="2465325"/>
            <a:ext cx="1603469" cy="19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59900" y="1922213"/>
            <a:ext cx="2946123" cy="4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46922" y="2600981"/>
            <a:ext cx="1798125" cy="1921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8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80769" y="4640450"/>
            <a:ext cx="3670657" cy="29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8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81319" y="2832342"/>
            <a:ext cx="1579550" cy="1264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9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Dictionaries</a:t>
            </a:r>
            <a:endParaRPr/>
          </a:p>
        </p:txBody>
      </p:sp>
      <p:pic>
        <p:nvPicPr>
          <p:cNvPr id="701" name="Google Shape;70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5" y="2705800"/>
            <a:ext cx="2497100" cy="129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6775" y="2571763"/>
            <a:ext cx="1837850" cy="156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1050" y="2452813"/>
            <a:ext cx="2046000" cy="17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6300" y="4179050"/>
            <a:ext cx="1414450" cy="1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68471" y="4476075"/>
            <a:ext cx="1414450" cy="254735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90"/>
          <p:cNvSpPr txBox="1"/>
          <p:nvPr/>
        </p:nvSpPr>
        <p:spPr>
          <a:xfrm>
            <a:off x="6321350" y="4290500"/>
            <a:ext cx="2345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Removes the last item, i.e. ‘year’:1964</a:t>
            </a:r>
            <a:endParaRPr sz="9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9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Looping Dictionaries</a:t>
            </a:r>
            <a:endParaRPr/>
          </a:p>
        </p:txBody>
      </p:sp>
      <p:pic>
        <p:nvPicPr>
          <p:cNvPr id="712" name="Google Shape;712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8148" y="2053513"/>
            <a:ext cx="1927000" cy="27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6875" y="2025848"/>
            <a:ext cx="1514200" cy="276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 &amp; Jupyter setup</a:t>
            </a:r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61713"/>
            <a:ext cx="8839200" cy="219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6350" y="2630123"/>
            <a:ext cx="23526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863" y="3380025"/>
            <a:ext cx="8512164" cy="4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7850" y="3875950"/>
            <a:ext cx="544830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/>
        </p:nvSpPr>
        <p:spPr>
          <a:xfrm>
            <a:off x="834750" y="2547913"/>
            <a:ext cx="6688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Packages may also be </a:t>
            </a:r>
            <a:r>
              <a:rPr lang="en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installed</a:t>
            </a:r>
            <a:r>
              <a:rPr lang="en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via text file on each new line: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Here we connect our venv to serve as the kernel for jupyter: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1713750" y="1800025"/>
            <a:ext cx="573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We install packages with pip (‘pip installs packages):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9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719" name="Google Shape;719;p92"/>
          <p:cNvSpPr txBox="1"/>
          <p:nvPr>
            <p:ph idx="1" type="body"/>
          </p:nvPr>
        </p:nvSpPr>
        <p:spPr>
          <a:xfrm>
            <a:off x="471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Complete PyCharm challenges</a:t>
            </a:r>
            <a:endParaRPr sz="1400"/>
          </a:p>
        </p:txBody>
      </p:sp>
      <p:sp>
        <p:nvSpPr>
          <p:cNvPr id="720" name="Google Shape;720;p92"/>
          <p:cNvSpPr txBox="1"/>
          <p:nvPr>
            <p:ph idx="1" type="body"/>
          </p:nvPr>
        </p:nvSpPr>
        <p:spPr>
          <a:xfrm>
            <a:off x="4722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Details:				~25 min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Complete Day 9 (All tasks)</a:t>
            </a:r>
            <a:endParaRPr sz="11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93"/>
          <p:cNvSpPr txBox="1"/>
          <p:nvPr>
            <p:ph type="title"/>
          </p:nvPr>
        </p:nvSpPr>
        <p:spPr>
          <a:xfrm>
            <a:off x="1458450" y="406425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What is Procedural Programming?</a:t>
            </a:r>
            <a:br>
              <a:rPr lang="en" sz="5200"/>
            </a:br>
            <a:r>
              <a:rPr lang="en" sz="5200"/>
              <a:t>What is OOP?</a:t>
            </a:r>
            <a:endParaRPr sz="52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oogle Shape;730;p94" title="Screenshot from 2026-02-01 12-06-2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902" y="126375"/>
            <a:ext cx="6024200" cy="479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9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</a:t>
            </a:r>
            <a:endParaRPr/>
          </a:p>
        </p:txBody>
      </p:sp>
      <p:sp>
        <p:nvSpPr>
          <p:cNvPr id="736" name="Google Shape;736;p95"/>
          <p:cNvSpPr txBox="1"/>
          <p:nvPr>
            <p:ph idx="1" type="body"/>
          </p:nvPr>
        </p:nvSpPr>
        <p:spPr>
          <a:xfrm>
            <a:off x="664750" y="2012600"/>
            <a:ext cx="37056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The ‘self’ parameter must be included as the first parameter in any class method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Self has access to other class methods/variables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We can delete instantiations of a class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We can use the pass keyword as a placeholder</a:t>
            </a:r>
            <a:endParaRPr sz="1700"/>
          </a:p>
        </p:txBody>
      </p:sp>
      <p:pic>
        <p:nvPicPr>
          <p:cNvPr id="737" name="Google Shape;737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6100" y="2266700"/>
            <a:ext cx="3009900" cy="18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988" y="4326275"/>
            <a:ext cx="1430122" cy="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9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__init__ - totally not a constructor</a:t>
            </a:r>
            <a:endParaRPr/>
          </a:p>
        </p:txBody>
      </p:sp>
      <p:sp>
        <p:nvSpPr>
          <p:cNvPr id="744" name="Google Shape;744;p96"/>
          <p:cNvSpPr txBox="1"/>
          <p:nvPr>
            <p:ph idx="1" type="body"/>
          </p:nvPr>
        </p:nvSpPr>
        <p:spPr>
          <a:xfrm>
            <a:off x="384225" y="2076875"/>
            <a:ext cx="3360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Under the hood, a ‘__new__’ method gets called to create the object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‘__init__’ runs after, and initializes object state</a:t>
            </a:r>
            <a:endParaRPr/>
          </a:p>
        </p:txBody>
      </p:sp>
      <p:pic>
        <p:nvPicPr>
          <p:cNvPr id="745" name="Google Shape;745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9225" y="1800575"/>
            <a:ext cx="4553875" cy="315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9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 are very flexible in Python</a:t>
            </a:r>
            <a:endParaRPr/>
          </a:p>
        </p:txBody>
      </p:sp>
      <p:pic>
        <p:nvPicPr>
          <p:cNvPr id="751" name="Google Shape;75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25" y="2571752"/>
            <a:ext cx="2226375" cy="1574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0550" y="2571750"/>
            <a:ext cx="1873769" cy="16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2438" y="2571750"/>
            <a:ext cx="2277322" cy="16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7875" y="2571745"/>
            <a:ext cx="2087825" cy="2439775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97"/>
          <p:cNvSpPr txBox="1"/>
          <p:nvPr/>
        </p:nvSpPr>
        <p:spPr>
          <a:xfrm>
            <a:off x="314175" y="1940875"/>
            <a:ext cx="876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Dot notation access:    Change values:       Delete values:                Add new values:    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9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__str__</a:t>
            </a:r>
            <a:endParaRPr/>
          </a:p>
        </p:txBody>
      </p:sp>
      <p:sp>
        <p:nvSpPr>
          <p:cNvPr id="761" name="Google Shape;761;p98"/>
          <p:cNvSpPr txBox="1"/>
          <p:nvPr>
            <p:ph idx="1" type="body"/>
          </p:nvPr>
        </p:nvSpPr>
        <p:spPr>
          <a:xfrm>
            <a:off x="606325" y="2486025"/>
            <a:ext cx="3553800" cy="13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__str__ method controls what is returned when the object is printed</a:t>
            </a:r>
            <a:endParaRPr/>
          </a:p>
        </p:txBody>
      </p:sp>
      <p:pic>
        <p:nvPicPr>
          <p:cNvPr id="762" name="Google Shape;76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3050" y="1919075"/>
            <a:ext cx="2937625" cy="227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3213" y="4359175"/>
            <a:ext cx="1257300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9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Inheritance</a:t>
            </a:r>
            <a:endParaRPr/>
          </a:p>
        </p:txBody>
      </p:sp>
      <p:sp>
        <p:nvSpPr>
          <p:cNvPr id="769" name="Google Shape;769;p99"/>
          <p:cNvSpPr txBox="1"/>
          <p:nvPr>
            <p:ph idx="1" type="body"/>
          </p:nvPr>
        </p:nvSpPr>
        <p:spPr>
          <a:xfrm>
            <a:off x="471900" y="1919075"/>
            <a:ext cx="2965200" cy="27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Inherit all the methods and properties from another class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Parent/Base Class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Child/Derived Class</a:t>
            </a:r>
            <a:endParaRPr/>
          </a:p>
        </p:txBody>
      </p:sp>
      <p:pic>
        <p:nvPicPr>
          <p:cNvPr id="770" name="Google Shape;770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0651" y="2410775"/>
            <a:ext cx="3121800" cy="25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8550" y="2818550"/>
            <a:ext cx="1751575" cy="37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4500" y="3350874"/>
            <a:ext cx="1859675" cy="4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99"/>
          <p:cNvSpPr txBox="1"/>
          <p:nvPr/>
        </p:nvSpPr>
        <p:spPr>
          <a:xfrm>
            <a:off x="5083600" y="1923325"/>
            <a:ext cx="336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This code is incomplete:</a:t>
            </a:r>
            <a:endParaRPr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0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Inheritance</a:t>
            </a:r>
            <a:endParaRPr/>
          </a:p>
        </p:txBody>
      </p:sp>
      <p:sp>
        <p:nvSpPr>
          <p:cNvPr id="779" name="Google Shape;779;p100"/>
          <p:cNvSpPr txBox="1"/>
          <p:nvPr>
            <p:ph idx="1" type="body"/>
          </p:nvPr>
        </p:nvSpPr>
        <p:spPr>
          <a:xfrm>
            <a:off x="5464475" y="2386125"/>
            <a:ext cx="34374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We need to add an __init__ in our child class so it doesn’t generally inherit the parent class __init__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We should use super() instead of calling the parent directly, so as not to break multiple-</a:t>
            </a:r>
            <a:r>
              <a:rPr lang="en" sz="1400"/>
              <a:t>inheritance</a:t>
            </a:r>
            <a:endParaRPr sz="1400"/>
          </a:p>
        </p:txBody>
      </p:sp>
      <p:pic>
        <p:nvPicPr>
          <p:cNvPr id="780" name="Google Shape;78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025" y="2949175"/>
            <a:ext cx="3968589" cy="99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0429" y="1919063"/>
            <a:ext cx="3475594" cy="76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ed cross on a white background that looks like a starfish (Provided by Tenor)" id="782" name="Google Shape;782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222" y="1838772"/>
            <a:ext cx="762900" cy="847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een circle with a white tick inside of it (Provided by Tenor)" id="783" name="Google Shape;783;p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8625" y="2980884"/>
            <a:ext cx="1025550" cy="99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0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Polymorphism</a:t>
            </a:r>
            <a:endParaRPr/>
          </a:p>
        </p:txBody>
      </p:sp>
      <p:sp>
        <p:nvSpPr>
          <p:cNvPr id="789" name="Google Shape;789;p101"/>
          <p:cNvSpPr txBox="1"/>
          <p:nvPr>
            <p:ph idx="1" type="body"/>
          </p:nvPr>
        </p:nvSpPr>
        <p:spPr>
          <a:xfrm>
            <a:off x="471900" y="1919075"/>
            <a:ext cx="4005600" cy="26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Polymorphism refers to functions/classes behaving differently depending on input or object type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Another example of function polymorphism is len()</a:t>
            </a:r>
            <a:endParaRPr/>
          </a:p>
        </p:txBody>
      </p:sp>
      <p:pic>
        <p:nvPicPr>
          <p:cNvPr id="790" name="Google Shape;79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4900" y="2446000"/>
            <a:ext cx="3576325" cy="174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471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Create a Jupyter notebook for learning</a:t>
            </a:r>
            <a:endParaRPr sz="1400"/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722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Details:					~10 min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Create a project folder and initialize it as a git repo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Initialize a venv inside the project folder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Install the following packages to the venv: jupyter, ipykernel, numpy, pandas, matplotlib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Associate the venv with jupyter and launch your notebook</a:t>
            </a:r>
            <a:endParaRPr sz="14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0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Polymorphism</a:t>
            </a:r>
            <a:endParaRPr/>
          </a:p>
        </p:txBody>
      </p:sp>
      <p:pic>
        <p:nvPicPr>
          <p:cNvPr id="796" name="Google Shape;79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475" y="2449397"/>
            <a:ext cx="3598050" cy="175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5775" y="1915014"/>
            <a:ext cx="3897825" cy="2726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0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Encapsulation</a:t>
            </a:r>
            <a:endParaRPr/>
          </a:p>
        </p:txBody>
      </p:sp>
      <p:pic>
        <p:nvPicPr>
          <p:cNvPr id="803" name="Google Shape;803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000" y="2054850"/>
            <a:ext cx="2697650" cy="270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0425" y="2764437"/>
            <a:ext cx="2204100" cy="12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9638" y="2976138"/>
            <a:ext cx="314325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103"/>
          <p:cNvSpPr txBox="1"/>
          <p:nvPr/>
        </p:nvSpPr>
        <p:spPr>
          <a:xfrm>
            <a:off x="4130150" y="4417100"/>
            <a:ext cx="344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Single “_” denotes a protected property. This is only a convention. 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7" name="Google Shape;807;p1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42550" y="3302513"/>
            <a:ext cx="1564675" cy="214025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103"/>
          <p:cNvSpPr txBox="1"/>
          <p:nvPr/>
        </p:nvSpPr>
        <p:spPr>
          <a:xfrm>
            <a:off x="6860550" y="2933225"/>
            <a:ext cx="200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Private method: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0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Abstraction</a:t>
            </a:r>
            <a:endParaRPr/>
          </a:p>
        </p:txBody>
      </p:sp>
      <p:pic>
        <p:nvPicPr>
          <p:cNvPr id="814" name="Google Shape;81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350" y="2094413"/>
            <a:ext cx="2217692" cy="240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0216" y="2326400"/>
            <a:ext cx="1311750" cy="164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0128" y="2739575"/>
            <a:ext cx="971550" cy="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0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 Properties</a:t>
            </a:r>
            <a:endParaRPr/>
          </a:p>
        </p:txBody>
      </p:sp>
      <p:pic>
        <p:nvPicPr>
          <p:cNvPr id="822" name="Google Shape;822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050" y="2233925"/>
            <a:ext cx="3028950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9000" y="2395850"/>
            <a:ext cx="218122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ed cross on a white background that looks like a starfish (Provided by Tenor)" id="824" name="Google Shape;824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9649" y="2467853"/>
            <a:ext cx="550150" cy="61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een circle with a white tick inside of it (Provided by Tenor)" id="825" name="Google Shape;825;p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30225" y="3443424"/>
            <a:ext cx="627893" cy="6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0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just use a Protocol</a:t>
            </a:r>
            <a:endParaRPr/>
          </a:p>
        </p:txBody>
      </p:sp>
      <p:sp>
        <p:nvSpPr>
          <p:cNvPr id="831" name="Google Shape;831;p106"/>
          <p:cNvSpPr txBox="1"/>
          <p:nvPr>
            <p:ph idx="1" type="body"/>
          </p:nvPr>
        </p:nvSpPr>
        <p:spPr>
          <a:xfrm>
            <a:off x="471900" y="1919075"/>
            <a:ext cx="35823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Protocols are often the </a:t>
            </a:r>
            <a:r>
              <a:rPr lang="en"/>
              <a:t>preferred</a:t>
            </a:r>
            <a:r>
              <a:rPr lang="en"/>
              <a:t> way to abstract a class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 forced </a:t>
            </a:r>
            <a:r>
              <a:rPr lang="en"/>
              <a:t>inheritance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Static type checking (mypy, </a:t>
            </a:r>
            <a:r>
              <a:rPr lang="en"/>
              <a:t>pyright)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 Flexible &amp; easy setup</a:t>
            </a:r>
            <a:endParaRPr/>
          </a:p>
        </p:txBody>
      </p:sp>
      <p:pic>
        <p:nvPicPr>
          <p:cNvPr id="832" name="Google Shape;832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6225" y="1919075"/>
            <a:ext cx="2941675" cy="289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0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@staticmethod</a:t>
            </a:r>
            <a:endParaRPr/>
          </a:p>
        </p:txBody>
      </p:sp>
      <p:pic>
        <p:nvPicPr>
          <p:cNvPr id="838" name="Google Shape;838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5138" y="1718700"/>
            <a:ext cx="3095625" cy="31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0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@classmethod</a:t>
            </a:r>
            <a:endParaRPr/>
          </a:p>
        </p:txBody>
      </p:sp>
      <p:sp>
        <p:nvSpPr>
          <p:cNvPr id="844" name="Google Shape;844;p108"/>
          <p:cNvSpPr txBox="1"/>
          <p:nvPr>
            <p:ph idx="1" type="body"/>
          </p:nvPr>
        </p:nvSpPr>
        <p:spPr>
          <a:xfrm>
            <a:off x="471900" y="1919075"/>
            <a:ext cx="3915600" cy="27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Takes the class itself </a:t>
            </a:r>
            <a:r>
              <a:rPr lang="en"/>
              <a:t>implicitly</a:t>
            </a:r>
            <a:r>
              <a:rPr lang="en"/>
              <a:t> as ‘cls’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Belongs to the class, not the instance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Can access class variables and other class methods but NOT instance variables</a:t>
            </a:r>
            <a:endParaRPr/>
          </a:p>
        </p:txBody>
      </p:sp>
      <p:pic>
        <p:nvPicPr>
          <p:cNvPr id="845" name="Google Shape;845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3925" y="1965125"/>
            <a:ext cx="2729799" cy="201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3960" y="4113975"/>
            <a:ext cx="3629739" cy="7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0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SOLID app structure</a:t>
            </a:r>
            <a:endParaRPr/>
          </a:p>
        </p:txBody>
      </p:sp>
      <p:sp>
        <p:nvSpPr>
          <p:cNvPr id="852" name="Google Shape;852;p109"/>
          <p:cNvSpPr txBox="1"/>
          <p:nvPr/>
        </p:nvSpPr>
        <p:spPr>
          <a:xfrm>
            <a:off x="4202225" y="2171550"/>
            <a:ext cx="4269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Notebooks and unit tests should live separately from source code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Tests should mirror src layout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Each package should have its own ‘__init__.py’ file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yproject.toml &amp; poetry.lock will be autogenerated from our poetry commands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3" name="Google Shape;853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3424" y="1914157"/>
            <a:ext cx="2238050" cy="291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1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 Interpreters with pyenv-win</a:t>
            </a:r>
            <a:endParaRPr/>
          </a:p>
        </p:txBody>
      </p:sp>
      <p:sp>
        <p:nvSpPr>
          <p:cNvPr id="859" name="Google Shape;859;p11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https://github.com/pyenv-win/pyenv-win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Install:</a:t>
            </a:r>
            <a:br>
              <a:rPr lang="en"/>
            </a:br>
            <a:r>
              <a:rPr lang="en" sz="1000">
                <a:solidFill>
                  <a:srgbClr val="6CB6FF"/>
                </a:solidFill>
                <a:highlight>
                  <a:srgbClr val="262C36"/>
                </a:highlight>
                <a:latin typeface="Courier New"/>
                <a:ea typeface="Courier New"/>
                <a:cs typeface="Courier New"/>
                <a:sym typeface="Courier New"/>
              </a:rPr>
              <a:t>Invoke-WebRequest</a:t>
            </a:r>
            <a:r>
              <a:rPr lang="en" sz="1000">
                <a:solidFill>
                  <a:srgbClr val="D1D7E0"/>
                </a:solidFill>
                <a:highlight>
                  <a:srgbClr val="262C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F47067"/>
                </a:solidFill>
                <a:highlight>
                  <a:srgbClr val="262C36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1000">
                <a:solidFill>
                  <a:srgbClr val="D1D7E0"/>
                </a:solidFill>
                <a:highlight>
                  <a:srgbClr val="262C36"/>
                </a:highlight>
                <a:latin typeface="Courier New"/>
                <a:ea typeface="Courier New"/>
                <a:cs typeface="Courier New"/>
                <a:sym typeface="Courier New"/>
              </a:rPr>
              <a:t>UseBasicParsing </a:t>
            </a:r>
            <a:r>
              <a:rPr lang="en" sz="1000">
                <a:solidFill>
                  <a:srgbClr val="F47067"/>
                </a:solidFill>
                <a:highlight>
                  <a:srgbClr val="262C36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1000">
                <a:solidFill>
                  <a:srgbClr val="D1D7E0"/>
                </a:solidFill>
                <a:highlight>
                  <a:srgbClr val="262C36"/>
                </a:highlight>
                <a:latin typeface="Courier New"/>
                <a:ea typeface="Courier New"/>
                <a:cs typeface="Courier New"/>
                <a:sym typeface="Courier New"/>
              </a:rPr>
              <a:t>Uri </a:t>
            </a:r>
            <a:r>
              <a:rPr lang="en" sz="1000">
                <a:solidFill>
                  <a:srgbClr val="96D0FF"/>
                </a:solidFill>
                <a:highlight>
                  <a:srgbClr val="262C36"/>
                </a:highlight>
                <a:latin typeface="Courier New"/>
                <a:ea typeface="Courier New"/>
                <a:cs typeface="Courier New"/>
                <a:sym typeface="Courier New"/>
              </a:rPr>
              <a:t>"https://raw.githubusercontent.com/pyenv-win/pyenv-win/master/pyenv-win/install-pyenv-win.ps1"</a:t>
            </a:r>
            <a:r>
              <a:rPr lang="en" sz="1000">
                <a:solidFill>
                  <a:srgbClr val="D1D7E0"/>
                </a:solidFill>
                <a:highlight>
                  <a:srgbClr val="262C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F47067"/>
                </a:solidFill>
                <a:highlight>
                  <a:srgbClr val="262C36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1000">
                <a:solidFill>
                  <a:srgbClr val="D1D7E0"/>
                </a:solidFill>
                <a:highlight>
                  <a:srgbClr val="262C36"/>
                </a:highlight>
                <a:latin typeface="Courier New"/>
                <a:ea typeface="Courier New"/>
                <a:cs typeface="Courier New"/>
                <a:sym typeface="Courier New"/>
              </a:rPr>
              <a:t>OutFile </a:t>
            </a:r>
            <a:r>
              <a:rPr lang="en" sz="1000">
                <a:solidFill>
                  <a:srgbClr val="96D0FF"/>
                </a:solidFill>
                <a:highlight>
                  <a:srgbClr val="262C36"/>
                </a:highlight>
                <a:latin typeface="Courier New"/>
                <a:ea typeface="Courier New"/>
                <a:cs typeface="Courier New"/>
                <a:sym typeface="Courier New"/>
              </a:rPr>
              <a:t>"./install-pyenv-win.ps1"</a:t>
            </a:r>
            <a:r>
              <a:rPr lang="en" sz="1000">
                <a:solidFill>
                  <a:srgbClr val="D1D7E0"/>
                </a:solidFill>
                <a:highlight>
                  <a:srgbClr val="262C36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" sz="1000">
                <a:solidFill>
                  <a:srgbClr val="F47067"/>
                </a:solidFill>
                <a:highlight>
                  <a:srgbClr val="262C36"/>
                </a:highlight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lang="en" sz="1000">
                <a:solidFill>
                  <a:srgbClr val="96D0FF"/>
                </a:solidFill>
                <a:highlight>
                  <a:srgbClr val="262C36"/>
                </a:highlight>
                <a:latin typeface="Courier New"/>
                <a:ea typeface="Courier New"/>
                <a:cs typeface="Courier New"/>
                <a:sym typeface="Courier New"/>
              </a:rPr>
              <a:t>"./install-pyenv-win.ps1</a:t>
            </a:r>
            <a:endParaRPr sz="1000">
              <a:solidFill>
                <a:srgbClr val="96D0FF"/>
              </a:solidFill>
              <a:highlight>
                <a:srgbClr val="262C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chemeClr val="dk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Run </a:t>
            </a:r>
            <a:r>
              <a:rPr lang="en" sz="100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pyenv --version</a:t>
            </a:r>
            <a:r>
              <a:rPr lang="en" sz="1200">
                <a:solidFill>
                  <a:schemeClr val="dk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to check if the installation was successful.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chemeClr val="dk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Run </a:t>
            </a:r>
            <a:r>
              <a:rPr lang="en" sz="100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pyenv install -l</a:t>
            </a:r>
            <a:r>
              <a:rPr lang="en" sz="1200">
                <a:solidFill>
                  <a:schemeClr val="dk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to check a list of Python versions supported by pyenv-win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chemeClr val="dk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Run </a:t>
            </a:r>
            <a:r>
              <a:rPr lang="en" sz="100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pyenv install &lt;version&gt;</a:t>
            </a:r>
            <a:r>
              <a:rPr lang="en" sz="1200">
                <a:solidFill>
                  <a:schemeClr val="dk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to install the supported version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chemeClr val="dk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Run </a:t>
            </a:r>
            <a:r>
              <a:rPr lang="en" sz="100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pyenv global &lt;version&gt;</a:t>
            </a:r>
            <a:r>
              <a:rPr lang="en" sz="1200">
                <a:solidFill>
                  <a:schemeClr val="dk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to set a Python version as the global version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96D0FF"/>
              </a:solidFill>
              <a:highlight>
                <a:srgbClr val="262C36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1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Poetry</a:t>
            </a:r>
            <a:endParaRPr/>
          </a:p>
        </p:txBody>
      </p:sp>
      <p:sp>
        <p:nvSpPr>
          <p:cNvPr id="865" name="Google Shape;865;p111"/>
          <p:cNvSpPr txBox="1"/>
          <p:nvPr>
            <p:ph idx="1" type="body"/>
          </p:nvPr>
        </p:nvSpPr>
        <p:spPr>
          <a:xfrm>
            <a:off x="6336675" y="1811900"/>
            <a:ext cx="26070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 the official installer (curl)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Set virtual environments to install in project folder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Install deps and dev deps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install/lock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Run your app</a:t>
            </a:r>
            <a:endParaRPr/>
          </a:p>
        </p:txBody>
      </p:sp>
      <p:pic>
        <p:nvPicPr>
          <p:cNvPr id="866" name="Google Shape;866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85525"/>
            <a:ext cx="2051475" cy="2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475" y="3800050"/>
            <a:ext cx="6124781" cy="2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154413"/>
            <a:ext cx="4643625" cy="2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0525" y="2977238"/>
            <a:ext cx="2075220" cy="2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1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0475" y="4216800"/>
            <a:ext cx="1695441" cy="2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0468" y="4633550"/>
            <a:ext cx="3206503" cy="2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1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0475" y="1749097"/>
            <a:ext cx="6124775" cy="338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11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2388" y="3388650"/>
            <a:ext cx="1873463" cy="28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